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399" r:id="rId2"/>
    <p:sldId id="307" r:id="rId3"/>
    <p:sldId id="407" r:id="rId4"/>
    <p:sldId id="406" r:id="rId5"/>
    <p:sldId id="388" r:id="rId6"/>
    <p:sldId id="409" r:id="rId7"/>
    <p:sldId id="411" r:id="rId8"/>
    <p:sldId id="413" r:id="rId9"/>
    <p:sldId id="414" r:id="rId10"/>
    <p:sldId id="401" r:id="rId11"/>
    <p:sldId id="408" r:id="rId12"/>
    <p:sldId id="416" r:id="rId13"/>
    <p:sldId id="421" r:id="rId14"/>
    <p:sldId id="402" r:id="rId15"/>
    <p:sldId id="410" r:id="rId16"/>
    <p:sldId id="405" r:id="rId17"/>
    <p:sldId id="403" r:id="rId18"/>
    <p:sldId id="404" r:id="rId19"/>
    <p:sldId id="417" r:id="rId20"/>
    <p:sldId id="418" r:id="rId21"/>
    <p:sldId id="419" r:id="rId22"/>
    <p:sldId id="420"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4AD"/>
    <a:srgbClr val="F0E338"/>
    <a:srgbClr val="FBF7C9"/>
    <a:srgbClr val="F5EC79"/>
    <a:srgbClr val="E1EACE"/>
    <a:srgbClr val="ACC777"/>
    <a:srgbClr val="FE5500"/>
    <a:srgbClr val="CDE8EF"/>
    <a:srgbClr val="FFB953"/>
    <a:srgbClr val="FFA8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41" autoAdjust="0"/>
    <p:restoredTop sz="92057" autoAdjust="0"/>
  </p:normalViewPr>
  <p:slideViewPr>
    <p:cSldViewPr>
      <p:cViewPr varScale="1">
        <p:scale>
          <a:sx n="60" d="100"/>
          <a:sy n="60" d="100"/>
        </p:scale>
        <p:origin x="74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JHarris\Truancy,%20REC,%20FRC,%20CIT\Chronic%20Absenteeism\Chronic%20Absenteeism%20Description\Descript%20Using%20NSPF%20Rules%202016-17\Chronic%20Absenteeism%202017%20Graphs%207-30-17.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JHarris\Truancy,%20REC,%20FRC,%20CIT\Chronic%20Absenteeism\Chronic%20Absenteeism%20Description\Descript%20Using%20NSPF%20Rules%202016-17\Chronic%20Absenteeism%202017%20Graphs%207-30-17.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JHarris\Truancy,%20REC,%20FRC,%20CIT\Chronic%20Absenteeism\Chronic%20Absenteeism%20Description\Descript%20Using%20NSPF%20Rules%202016-17\Chronic%20Absenteeism%202017%20Graphs%207-30-17.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JHarris\Truancy,%20REC,%20FRC,%20CIT\Chronic%20Absenteeism\Chronic%20Absenteeism%20Description\Descript%20Using%20NSPF%20Rules%202016-17\Chronic%20Absenteeism%202017%20Graphs%207-30-17.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JHarris\Truancy,%20REC,%20FRC,%20CIT\Chronic%20Absenteeism\Chronic%20Absenteeism%20Description\Descript%20Using%20NSPF%20Rules%202016-17\Chronic%20Absenteeism%202017%20Graphs%207-30-1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JHarris\Truancy,%20REC,%20FRC,%20CIT\Chronic%20Absenteeism\Chronic%20Absenteeism%20Description\Descript%20Using%20NSPF%20Rules%202016-17\Chronic%20Absenteeism%202017%20Graphs%207-30-17.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JHarris\Truancy,%20REC,%20FRC,%20CIT\Chronic%20Absenteeism\Chronic%20Absenteeism%20Description\Descript%20Using%20NSPF%20Rules%202016-17\Chronic%20Absenteeism%202017%20Graphs%207-30-17.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JHarris\Truancy,%20REC,%20FRC,%20CIT\Chronic%20Absenteeism\Chronic%20Absenteeism%20Description\Descript%20Using%20NSPF%20Rules%202016-17\Chronic%20Absenteeism%202017%20Graphs%207-30-17.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JHarris\Truancy,%20REC,%20FRC,%20CIT\Chronic%20Absenteeism\Chronic%20Absenteeism%20Description\Descript%20Using%20NSPF%20Rules%202016-17\Chronic%20Absenteeism%202016-17%20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JHarris\Truancy,%20REC,%20FRC,%20CIT\Chronic%20Absenteeism\Chronic%20Absenteeism%20Description\Descript%20Using%20NSPF%20Rules%202016-17\Chronic%20Absenteeism%202017%20Graphs%207-30-17.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JHarris\Truancy,%20REC,%20FRC,%20CIT\Chronic%20Absenteeism\Chronic%20Absenteeism%20Description\Descript%20Using%20NSPF%20Rules%202016-17\Chronic%20Absenteeism%202017%20Graphs%207-30-17.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JHarris\Truancy,%20REC,%20FRC,%20CIT\Chronic%20Absenteeism\Chronic%20Absenteeism%20Description\Descript%20Using%20NSPF%20Rules%202016-17\Chronic%20Absenteeism%202017%20Graphs%207-30-17.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solidFill>
                  <a:schemeClr val="tx1">
                    <a:lumMod val="95000"/>
                    <a:lumOff val="5000"/>
                  </a:schemeClr>
                </a:solidFill>
              </a:rPr>
              <a:t>2016-17 Attendance</a:t>
            </a:r>
            <a:r>
              <a:rPr lang="en-US" sz="2400" baseline="0" dirty="0">
                <a:solidFill>
                  <a:schemeClr val="tx1">
                    <a:lumMod val="95000"/>
                    <a:lumOff val="5000"/>
                  </a:schemeClr>
                </a:solidFill>
              </a:rPr>
              <a:t> </a:t>
            </a:r>
            <a:r>
              <a:rPr lang="en-US" sz="2400" baseline="0" dirty="0" smtClean="0">
                <a:solidFill>
                  <a:schemeClr val="tx1">
                    <a:lumMod val="95000"/>
                    <a:lumOff val="5000"/>
                  </a:schemeClr>
                </a:solidFill>
              </a:rPr>
              <a:t>Among </a:t>
            </a:r>
            <a:r>
              <a:rPr lang="en-US" sz="2400" dirty="0">
                <a:solidFill>
                  <a:schemeClr val="tx1">
                    <a:lumMod val="95000"/>
                    <a:lumOff val="5000"/>
                  </a:schemeClr>
                </a:solidFill>
              </a:rPr>
              <a:t>WCSD Students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99074600211056"/>
          <c:y val="0.15249130846929645"/>
          <c:w val="0.45483778445220119"/>
          <c:h val="0.60437360305857024"/>
        </c:manualLayout>
      </c:layout>
      <c:pieChart>
        <c:varyColors val="1"/>
        <c:ser>
          <c:idx val="0"/>
          <c:order val="0"/>
          <c:spPr>
            <a:solidFill>
              <a:schemeClr val="accent6">
                <a:lumMod val="75000"/>
              </a:schemeClr>
            </a:solidFill>
          </c:spPr>
          <c:dPt>
            <c:idx val="0"/>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1-A9D6-4C46-AB18-40FE584B65DB}"/>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A9D6-4C46-AB18-40FE584B65DB}"/>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A9D6-4C46-AB18-40FE584B65DB}"/>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9D6-4C46-AB18-40FE584B65DB}"/>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A9D6-4C46-AB18-40FE584B65D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'Overall PPT'!$A$3:$A$5</c:f>
              <c:strCache>
                <c:ptCount val="3"/>
                <c:pt idx="0">
                  <c:v>Satisfactory (less than 10% days absent) (n=55062)</c:v>
                </c:pt>
                <c:pt idx="1">
                  <c:v>Chronic (10-19% days absent) (n=7801)</c:v>
                </c:pt>
                <c:pt idx="2">
                  <c:v>Severe Chronic (20% or more days absent) (n=1911)</c:v>
                </c:pt>
              </c:strCache>
            </c:strRef>
          </c:cat>
          <c:val>
            <c:numRef>
              <c:f>'Overall PPT'!$C$3:$C$5</c:f>
              <c:numCache>
                <c:formatCode>0%</c:formatCode>
                <c:ptCount val="3"/>
                <c:pt idx="0">
                  <c:v>0.85</c:v>
                </c:pt>
                <c:pt idx="1">
                  <c:v>0.12</c:v>
                </c:pt>
                <c:pt idx="2">
                  <c:v>0.03</c:v>
                </c:pt>
              </c:numCache>
            </c:numRef>
          </c:val>
          <c:extLst>
            <c:ext xmlns:c16="http://schemas.microsoft.com/office/drawing/2014/chart" uri="{C3380CC4-5D6E-409C-BE32-E72D297353CC}">
              <c16:uniqueId val="{00000006-A9D6-4C46-AB18-40FE584B65D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7.1406905322401695E-2"/>
          <c:y val="0.78820637619213607"/>
          <c:w val="0.86781478642603316"/>
          <c:h val="0.1866794640418983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solidFill>
                <a:latin typeface="+mn-lt"/>
                <a:ea typeface="+mn-ea"/>
                <a:cs typeface="+mn-cs"/>
              </a:defRPr>
            </a:pPr>
            <a:r>
              <a:rPr lang="en-US" sz="2400" dirty="0" smtClean="0">
                <a:solidFill>
                  <a:schemeClr val="tx1"/>
                </a:solidFill>
              </a:rPr>
              <a:t>Percent </a:t>
            </a:r>
            <a:r>
              <a:rPr lang="en-US" sz="2400" dirty="0">
                <a:solidFill>
                  <a:schemeClr val="tx1"/>
                </a:solidFill>
              </a:rPr>
              <a:t>of </a:t>
            </a:r>
            <a:r>
              <a:rPr lang="en-US" sz="2400" dirty="0" smtClean="0">
                <a:solidFill>
                  <a:schemeClr val="tx1"/>
                </a:solidFill>
              </a:rPr>
              <a:t>WCSD Students </a:t>
            </a:r>
            <a:r>
              <a:rPr lang="en-US" sz="2400" dirty="0">
                <a:solidFill>
                  <a:schemeClr val="tx1"/>
                </a:solidFill>
              </a:rPr>
              <a:t>Chronically Absent by </a:t>
            </a:r>
            <a:r>
              <a:rPr lang="en-US" sz="2400" dirty="0" smtClean="0">
                <a:solidFill>
                  <a:schemeClr val="tx1"/>
                </a:solidFill>
              </a:rPr>
              <a:t>Gender and Grade Level, 2016-17.</a:t>
            </a:r>
            <a:endParaRPr lang="en-US" sz="2400" dirty="0">
              <a:solidFill>
                <a:schemeClr val="tx1"/>
              </a:solidFill>
            </a:endParaRPr>
          </a:p>
        </c:rich>
      </c:tx>
      <c:layout>
        <c:manualLayout>
          <c:xMode val="edge"/>
          <c:yMode val="edge"/>
          <c:x val="0.11477724228436964"/>
          <c:y val="1.5625E-2"/>
        </c:manualLayout>
      </c:layout>
      <c:overlay val="0"/>
      <c:spPr>
        <a:noFill/>
        <a:ln>
          <a:noFill/>
        </a:ln>
        <a:effectLst/>
      </c:spPr>
      <c:txPr>
        <a:bodyPr rot="0" spcFirstLastPara="1" vertOverflow="ellipsis" vert="horz" wrap="square" anchor="ctr" anchorCtr="1"/>
        <a:lstStyle/>
        <a:p>
          <a:pPr>
            <a:defRPr sz="22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948038284007603E-2"/>
          <c:y val="0.18647371227034118"/>
          <c:w val="0.90551961715992402"/>
          <c:h val="0.57880331364829396"/>
        </c:manualLayout>
      </c:layout>
      <c:barChart>
        <c:barDir val="col"/>
        <c:grouping val="stacked"/>
        <c:varyColors val="0"/>
        <c:ser>
          <c:idx val="0"/>
          <c:order val="0"/>
          <c:tx>
            <c:strRef>
              <c:f>'M and F by Grade Level combi'!$D$3</c:f>
              <c:strCache>
                <c:ptCount val="1"/>
                <c:pt idx="0">
                  <c:v>Severe Chronic (20% or more days absent)</c:v>
                </c:pt>
              </c:strCache>
            </c:strRef>
          </c:tx>
          <c:spPr>
            <a:solidFill>
              <a:schemeClr val="accent4">
                <a:lumMod val="60000"/>
                <a:lumOff val="40000"/>
              </a:schemeClr>
            </a:solidFill>
            <a:ln>
              <a:noFill/>
            </a:ln>
            <a:effectLst/>
          </c:spPr>
          <c:invertIfNegative val="0"/>
          <c:dLbls>
            <c:spPr>
              <a:solidFill>
                <a:schemeClr val="accent4">
                  <a:lumMod val="60000"/>
                  <a:lumOff val="40000"/>
                </a:schemeClr>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 and F by Grade Level combi'!$A$4:$A$43</c:f>
              <c:strCache>
                <c:ptCount val="11"/>
                <c:pt idx="0">
                  <c:v>Grade 9 Male</c:v>
                </c:pt>
                <c:pt idx="1">
                  <c:v>Grade 9 Female</c:v>
                </c:pt>
                <c:pt idx="3">
                  <c:v>Grade 10 Male</c:v>
                </c:pt>
                <c:pt idx="4">
                  <c:v>Grade 10 Female</c:v>
                </c:pt>
                <c:pt idx="6">
                  <c:v>Grade 11 Male</c:v>
                </c:pt>
                <c:pt idx="7">
                  <c:v>Grade 11 Female</c:v>
                </c:pt>
                <c:pt idx="9">
                  <c:v>Grade 12 Male</c:v>
                </c:pt>
                <c:pt idx="10">
                  <c:v>Grade 12 Female</c:v>
                </c:pt>
              </c:strCache>
            </c:strRef>
          </c:cat>
          <c:val>
            <c:numRef>
              <c:f>'M and F by Grade Level combi'!$D$4:$D$43</c:f>
              <c:numCache>
                <c:formatCode>0%</c:formatCode>
                <c:ptCount val="11"/>
                <c:pt idx="0">
                  <c:v>4.4999999999999998E-2</c:v>
                </c:pt>
                <c:pt idx="1">
                  <c:v>0.05</c:v>
                </c:pt>
                <c:pt idx="3">
                  <c:v>6.0999999999999999E-2</c:v>
                </c:pt>
                <c:pt idx="4">
                  <c:v>0.06</c:v>
                </c:pt>
                <c:pt idx="6">
                  <c:v>6.7000000000000004E-2</c:v>
                </c:pt>
                <c:pt idx="7">
                  <c:v>7.0000000000000007E-2</c:v>
                </c:pt>
                <c:pt idx="9">
                  <c:v>0.06</c:v>
                </c:pt>
                <c:pt idx="10">
                  <c:v>7.0000000000000007E-2</c:v>
                </c:pt>
              </c:numCache>
            </c:numRef>
          </c:val>
          <c:extLst>
            <c:ext xmlns:c16="http://schemas.microsoft.com/office/drawing/2014/chart" uri="{C3380CC4-5D6E-409C-BE32-E72D297353CC}">
              <c16:uniqueId val="{00000005-E0C5-476D-A2A0-9CE93169BE09}"/>
            </c:ext>
          </c:extLst>
        </c:ser>
        <c:ser>
          <c:idx val="1"/>
          <c:order val="1"/>
          <c:tx>
            <c:strRef>
              <c:f>'M and F by Grade Level combi'!$E$3</c:f>
              <c:strCache>
                <c:ptCount val="1"/>
                <c:pt idx="0">
                  <c:v>Chronic (10-19% days absent)</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 and F by Grade Level combi'!$A$4:$A$43</c:f>
              <c:strCache>
                <c:ptCount val="11"/>
                <c:pt idx="0">
                  <c:v>Grade 9 Male</c:v>
                </c:pt>
                <c:pt idx="1">
                  <c:v>Grade 9 Female</c:v>
                </c:pt>
                <c:pt idx="3">
                  <c:v>Grade 10 Male</c:v>
                </c:pt>
                <c:pt idx="4">
                  <c:v>Grade 10 Female</c:v>
                </c:pt>
                <c:pt idx="6">
                  <c:v>Grade 11 Male</c:v>
                </c:pt>
                <c:pt idx="7">
                  <c:v>Grade 11 Female</c:v>
                </c:pt>
                <c:pt idx="9">
                  <c:v>Grade 12 Male</c:v>
                </c:pt>
                <c:pt idx="10">
                  <c:v>Grade 12 Female</c:v>
                </c:pt>
              </c:strCache>
            </c:strRef>
          </c:cat>
          <c:val>
            <c:numRef>
              <c:f>'M and F by Grade Level combi'!$E$4:$E$43</c:f>
              <c:numCache>
                <c:formatCode>0%</c:formatCode>
                <c:ptCount val="11"/>
                <c:pt idx="0">
                  <c:v>0.115</c:v>
                </c:pt>
                <c:pt idx="1">
                  <c:v>0.11</c:v>
                </c:pt>
                <c:pt idx="3">
                  <c:v>0.114</c:v>
                </c:pt>
                <c:pt idx="4">
                  <c:v>0.14000000000000001</c:v>
                </c:pt>
                <c:pt idx="6">
                  <c:v>0.11600000000000001</c:v>
                </c:pt>
                <c:pt idx="7">
                  <c:v>0.16</c:v>
                </c:pt>
                <c:pt idx="9">
                  <c:v>0.122</c:v>
                </c:pt>
                <c:pt idx="10">
                  <c:v>0.16</c:v>
                </c:pt>
              </c:numCache>
            </c:numRef>
          </c:val>
          <c:extLst>
            <c:ext xmlns:c16="http://schemas.microsoft.com/office/drawing/2014/chart" uri="{C3380CC4-5D6E-409C-BE32-E72D297353CC}">
              <c16:uniqueId val="{00000006-E0C5-476D-A2A0-9CE93169BE09}"/>
            </c:ext>
          </c:extLst>
        </c:ser>
        <c:dLbls>
          <c:showLegendKey val="0"/>
          <c:showVal val="1"/>
          <c:showCatName val="0"/>
          <c:showSerName val="0"/>
          <c:showPercent val="0"/>
          <c:showBubbleSize val="0"/>
        </c:dLbls>
        <c:gapWidth val="90"/>
        <c:overlap val="100"/>
        <c:axId val="379300088"/>
        <c:axId val="379298520"/>
      </c:barChart>
      <c:catAx>
        <c:axId val="379300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95000"/>
                    <a:lumOff val="5000"/>
                  </a:schemeClr>
                </a:solidFill>
                <a:latin typeface="+mn-lt"/>
                <a:ea typeface="+mn-ea"/>
                <a:cs typeface="+mn-cs"/>
              </a:defRPr>
            </a:pPr>
            <a:endParaRPr lang="en-US"/>
          </a:p>
        </c:txPr>
        <c:crossAx val="379298520"/>
        <c:crosses val="autoZero"/>
        <c:auto val="1"/>
        <c:lblAlgn val="ctr"/>
        <c:lblOffset val="100"/>
        <c:noMultiLvlLbl val="0"/>
      </c:catAx>
      <c:valAx>
        <c:axId val="379298520"/>
        <c:scaling>
          <c:orientation val="minMax"/>
          <c:max val="0.2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79300088"/>
        <c:crosses val="autoZero"/>
        <c:crossBetween val="between"/>
        <c:majorUnit val="5.000000000000001E-2"/>
      </c:valAx>
      <c:spPr>
        <a:noFill/>
        <a:ln>
          <a:noFill/>
        </a:ln>
        <a:effectLst/>
      </c:spPr>
    </c:plotArea>
    <c:legend>
      <c:legendPos val="r"/>
      <c:layout>
        <c:manualLayout>
          <c:xMode val="edge"/>
          <c:yMode val="edge"/>
          <c:x val="2.6633632002896191E-2"/>
          <c:y val="0.87403235728346451"/>
          <c:w val="0.97224008457276179"/>
          <c:h val="0.1218235318241469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400" b="0" i="0" baseline="0" dirty="0">
                <a:solidFill>
                  <a:schemeClr val="tx1"/>
                </a:solidFill>
                <a:effectLst/>
              </a:rPr>
              <a:t>Percent of </a:t>
            </a:r>
            <a:r>
              <a:rPr lang="en-US" sz="2400" b="0" i="0" u="sng" baseline="0" dirty="0">
                <a:solidFill>
                  <a:schemeClr val="tx1"/>
                </a:solidFill>
                <a:effectLst/>
              </a:rPr>
              <a:t>Female</a:t>
            </a:r>
            <a:r>
              <a:rPr lang="en-US" sz="2400" b="0" i="0" baseline="0" dirty="0">
                <a:solidFill>
                  <a:schemeClr val="tx1"/>
                </a:solidFill>
                <a:effectLst/>
              </a:rPr>
              <a:t> Students in Grades 9-12 </a:t>
            </a:r>
            <a:r>
              <a:rPr lang="en-US" sz="2400" b="0" i="0" baseline="0" dirty="0" smtClean="0">
                <a:solidFill>
                  <a:schemeClr val="tx1"/>
                </a:solidFill>
                <a:effectLst/>
              </a:rPr>
              <a:t>Chronically </a:t>
            </a:r>
            <a:r>
              <a:rPr lang="en-US" sz="2400" b="0" i="0" baseline="0" dirty="0">
                <a:solidFill>
                  <a:schemeClr val="tx1"/>
                </a:solidFill>
                <a:effectLst/>
              </a:rPr>
              <a:t>Absent by </a:t>
            </a:r>
            <a:r>
              <a:rPr lang="en-US" sz="2400" b="0" i="0" baseline="0" dirty="0" smtClean="0">
                <a:solidFill>
                  <a:schemeClr val="tx1"/>
                </a:solidFill>
                <a:effectLst/>
              </a:rPr>
              <a:t>Subgroup</a:t>
            </a:r>
            <a:r>
              <a:rPr lang="en-US" sz="2400" b="0" i="0" baseline="0" dirty="0">
                <a:solidFill>
                  <a:schemeClr val="tx1"/>
                </a:solidFill>
                <a:effectLst/>
              </a:rPr>
              <a:t>, 2016-17.</a:t>
            </a:r>
            <a:endParaRPr lang="en-US" sz="2400" dirty="0">
              <a:solidFill>
                <a:schemeClr val="tx1"/>
              </a:solidFill>
              <a:effectLst/>
            </a:endParaRPr>
          </a:p>
        </c:rich>
      </c:tx>
      <c:layout>
        <c:manualLayout>
          <c:xMode val="edge"/>
          <c:yMode val="edge"/>
          <c:x val="0.12912678306516034"/>
          <c:y val="1.369863013698630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'Female All Groups 9-12'!$D$2</c:f>
              <c:strCache>
                <c:ptCount val="1"/>
                <c:pt idx="0">
                  <c:v>Chronic (10% or more days absent)</c:v>
                </c:pt>
              </c:strCache>
            </c:strRef>
          </c:tx>
          <c:spPr>
            <a:solidFill>
              <a:srgbClr val="F79646">
                <a:lumMod val="75000"/>
              </a:srgbClr>
            </a:solidFill>
            <a:ln>
              <a:noFill/>
            </a:ln>
            <a:effectLst/>
          </c:spPr>
          <c:invertIfNegative val="0"/>
          <c:dPt>
            <c:idx val="0"/>
            <c:invertIfNegative val="0"/>
            <c:bubble3D val="0"/>
            <c:spPr>
              <a:solidFill>
                <a:srgbClr val="F79646">
                  <a:lumMod val="60000"/>
                  <a:lumOff val="40000"/>
                </a:srgbClr>
              </a:solidFill>
              <a:ln>
                <a:noFill/>
              </a:ln>
              <a:effectLst/>
            </c:spPr>
            <c:extLst>
              <c:ext xmlns:c16="http://schemas.microsoft.com/office/drawing/2014/chart" uri="{C3380CC4-5D6E-409C-BE32-E72D297353CC}">
                <c16:uniqueId val="{00000001-A874-426E-A42E-8455C7093425}"/>
              </c:ext>
            </c:extLst>
          </c:dPt>
          <c:dPt>
            <c:idx val="3"/>
            <c:invertIfNegative val="0"/>
            <c:bubble3D val="0"/>
            <c:spPr>
              <a:solidFill>
                <a:srgbClr val="F79646">
                  <a:lumMod val="60000"/>
                  <a:lumOff val="40000"/>
                </a:srgbClr>
              </a:solidFill>
              <a:ln>
                <a:noFill/>
              </a:ln>
              <a:effectLst/>
            </c:spPr>
            <c:extLst>
              <c:ext xmlns:c16="http://schemas.microsoft.com/office/drawing/2014/chart" uri="{C3380CC4-5D6E-409C-BE32-E72D297353CC}">
                <c16:uniqueId val="{00000003-A874-426E-A42E-8455C7093425}"/>
              </c:ext>
            </c:extLst>
          </c:dPt>
          <c:dPt>
            <c:idx val="6"/>
            <c:invertIfNegative val="0"/>
            <c:bubble3D val="0"/>
            <c:spPr>
              <a:solidFill>
                <a:srgbClr val="F79646">
                  <a:lumMod val="60000"/>
                  <a:lumOff val="40000"/>
                </a:srgbClr>
              </a:solidFill>
              <a:ln>
                <a:noFill/>
              </a:ln>
              <a:effectLst/>
            </c:spPr>
            <c:extLst>
              <c:ext xmlns:c16="http://schemas.microsoft.com/office/drawing/2014/chart" uri="{C3380CC4-5D6E-409C-BE32-E72D297353CC}">
                <c16:uniqueId val="{00000005-A874-426E-A42E-8455C7093425}"/>
              </c:ext>
            </c:extLst>
          </c:dPt>
          <c:dPt>
            <c:idx val="9"/>
            <c:invertIfNegative val="0"/>
            <c:bubble3D val="0"/>
            <c:spPr>
              <a:solidFill>
                <a:srgbClr val="F79646">
                  <a:lumMod val="60000"/>
                  <a:lumOff val="40000"/>
                </a:srgbClr>
              </a:solidFill>
              <a:ln>
                <a:noFill/>
              </a:ln>
              <a:effectLst/>
            </c:spPr>
            <c:extLst>
              <c:ext xmlns:c16="http://schemas.microsoft.com/office/drawing/2014/chart" uri="{C3380CC4-5D6E-409C-BE32-E72D297353CC}">
                <c16:uniqueId val="{00000007-A874-426E-A42E-8455C7093425}"/>
              </c:ext>
            </c:extLst>
          </c:dPt>
          <c:dLbls>
            <c:dLbl>
              <c:idx val="1"/>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A874-426E-A42E-8455C7093425}"/>
                </c:ext>
              </c:extLst>
            </c:dLbl>
            <c:dLbl>
              <c:idx val="4"/>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A874-426E-A42E-8455C7093425}"/>
                </c:ext>
              </c:extLst>
            </c:dLbl>
            <c:dLbl>
              <c:idx val="7"/>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A874-426E-A42E-8455C7093425}"/>
                </c:ext>
              </c:extLst>
            </c:dLbl>
            <c:dLbl>
              <c:idx val="1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A874-426E-A42E-8455C709342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'Female All Groups 9-12'!$A$3:$A$15</c:f>
              <c:strCache>
                <c:ptCount val="13"/>
                <c:pt idx="0">
                  <c:v>Non-English Learner</c:v>
                </c:pt>
                <c:pt idx="1">
                  <c:v>English Learner</c:v>
                </c:pt>
                <c:pt idx="3">
                  <c:v>Non-Low Income</c:v>
                </c:pt>
                <c:pt idx="4">
                  <c:v>Low Income</c:v>
                </c:pt>
                <c:pt idx="6">
                  <c:v>Non-Special Education</c:v>
                </c:pt>
                <c:pt idx="7">
                  <c:v>Special Education</c:v>
                </c:pt>
                <c:pt idx="9">
                  <c:v>Non-Homeless</c:v>
                </c:pt>
                <c:pt idx="10">
                  <c:v>Homeless</c:v>
                </c:pt>
                <c:pt idx="12">
                  <c:v>All Female Students</c:v>
                </c:pt>
              </c:strCache>
            </c:strRef>
          </c:cat>
          <c:val>
            <c:numRef>
              <c:f>'Female All Groups 9-12'!$D$3:$D$15</c:f>
              <c:numCache>
                <c:formatCode>0%</c:formatCode>
                <c:ptCount val="13"/>
                <c:pt idx="0">
                  <c:v>0.19400000000000001</c:v>
                </c:pt>
                <c:pt idx="1">
                  <c:v>0.28399999999999997</c:v>
                </c:pt>
                <c:pt idx="3">
                  <c:v>0.14000000000000001</c:v>
                </c:pt>
                <c:pt idx="4">
                  <c:v>0.30099999999999999</c:v>
                </c:pt>
                <c:pt idx="6">
                  <c:v>0.192</c:v>
                </c:pt>
                <c:pt idx="7">
                  <c:v>0.311</c:v>
                </c:pt>
                <c:pt idx="9">
                  <c:v>0.191</c:v>
                </c:pt>
                <c:pt idx="10">
                  <c:v>0.49</c:v>
                </c:pt>
                <c:pt idx="12">
                  <c:v>0.20100000000000001</c:v>
                </c:pt>
              </c:numCache>
            </c:numRef>
          </c:val>
          <c:extLst>
            <c:ext xmlns:c16="http://schemas.microsoft.com/office/drawing/2014/chart" uri="{C3380CC4-5D6E-409C-BE32-E72D297353CC}">
              <c16:uniqueId val="{0000000C-A874-426E-A42E-8455C7093425}"/>
            </c:ext>
          </c:extLst>
        </c:ser>
        <c:dLbls>
          <c:dLblPos val="outEnd"/>
          <c:showLegendKey val="0"/>
          <c:showVal val="1"/>
          <c:showCatName val="0"/>
          <c:showSerName val="0"/>
          <c:showPercent val="0"/>
          <c:showBubbleSize val="0"/>
        </c:dLbls>
        <c:gapWidth val="75"/>
        <c:axId val="288285592"/>
        <c:axId val="288285984"/>
      </c:barChart>
      <c:catAx>
        <c:axId val="28828559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88285984"/>
        <c:crosses val="autoZero"/>
        <c:auto val="1"/>
        <c:lblAlgn val="ctr"/>
        <c:lblOffset val="100"/>
        <c:noMultiLvlLbl val="0"/>
      </c:catAx>
      <c:valAx>
        <c:axId val="288285984"/>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mn-lt"/>
                <a:ea typeface="+mn-ea"/>
                <a:cs typeface="+mn-cs"/>
              </a:defRPr>
            </a:pPr>
            <a:endParaRPr lang="en-US"/>
          </a:p>
        </c:txPr>
        <c:crossAx val="2882855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b="0">
          <a:solidFill>
            <a:schemeClr val="tx1">
              <a:lumMod val="85000"/>
              <a:lumOff val="15000"/>
            </a:schemeClr>
          </a:solidFill>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400" b="0" i="0" baseline="0" dirty="0">
                <a:solidFill>
                  <a:schemeClr val="tx1"/>
                </a:solidFill>
                <a:effectLst/>
              </a:rPr>
              <a:t>Percent of </a:t>
            </a:r>
            <a:r>
              <a:rPr lang="en-US" sz="2400" b="0" i="0" u="sng" baseline="0" dirty="0">
                <a:solidFill>
                  <a:schemeClr val="tx1"/>
                </a:solidFill>
                <a:effectLst/>
              </a:rPr>
              <a:t>Male</a:t>
            </a:r>
            <a:r>
              <a:rPr lang="en-US" sz="2400" b="0" i="0" baseline="0" dirty="0">
                <a:solidFill>
                  <a:schemeClr val="tx1"/>
                </a:solidFill>
                <a:effectLst/>
              </a:rPr>
              <a:t> Students in Grades 9-12 </a:t>
            </a:r>
            <a:r>
              <a:rPr lang="en-US" sz="2400" b="0" i="0" baseline="0" dirty="0" smtClean="0">
                <a:solidFill>
                  <a:schemeClr val="tx1"/>
                </a:solidFill>
                <a:effectLst/>
              </a:rPr>
              <a:t>Chronically </a:t>
            </a:r>
            <a:r>
              <a:rPr lang="en-US" sz="2400" b="0" i="0" baseline="0" dirty="0">
                <a:solidFill>
                  <a:schemeClr val="tx1"/>
                </a:solidFill>
                <a:effectLst/>
              </a:rPr>
              <a:t>Absent by </a:t>
            </a:r>
            <a:r>
              <a:rPr lang="en-US" sz="2400" b="0" i="0" baseline="0" dirty="0" smtClean="0">
                <a:solidFill>
                  <a:schemeClr val="tx1"/>
                </a:solidFill>
                <a:effectLst/>
              </a:rPr>
              <a:t>Subgroup</a:t>
            </a:r>
            <a:r>
              <a:rPr lang="en-US" sz="2400" b="0" i="0" baseline="0" dirty="0">
                <a:solidFill>
                  <a:schemeClr val="tx1"/>
                </a:solidFill>
                <a:effectLst/>
              </a:rPr>
              <a:t>, 2016-17.</a:t>
            </a:r>
            <a:endParaRPr lang="en-US" sz="2400" dirty="0">
              <a:solidFill>
                <a:schemeClr val="tx1"/>
              </a:solidFill>
              <a:effectLst/>
            </a:endParaRP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'Male All Groups 9-12'!$D$3</c:f>
              <c:strCache>
                <c:ptCount val="1"/>
                <c:pt idx="0">
                  <c:v>&lt; 90% ADA</c:v>
                </c:pt>
              </c:strCache>
            </c:strRef>
          </c:tx>
          <c:spPr>
            <a:solidFill>
              <a:schemeClr val="accent6">
                <a:lumMod val="75000"/>
              </a:schemeClr>
            </a:solidFill>
            <a:ln>
              <a:noFill/>
            </a:ln>
            <a:effectLst/>
          </c:spPr>
          <c:invertIfNegative val="0"/>
          <c:dPt>
            <c:idx val="0"/>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01-616B-409A-8882-196EFFA18FB0}"/>
              </c:ext>
            </c:extLst>
          </c:dPt>
          <c:dPt>
            <c:idx val="3"/>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03-616B-409A-8882-196EFFA18FB0}"/>
              </c:ext>
            </c:extLst>
          </c:dPt>
          <c:dPt>
            <c:idx val="6"/>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05-616B-409A-8882-196EFFA18FB0}"/>
              </c:ext>
            </c:extLst>
          </c:dPt>
          <c:dPt>
            <c:idx val="9"/>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07-616B-409A-8882-196EFFA18FB0}"/>
              </c:ext>
            </c:extLst>
          </c:dPt>
          <c:dLbls>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616B-409A-8882-196EFFA18FB0}"/>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616B-409A-8882-196EFFA18FB0}"/>
                </c:ext>
              </c:extLst>
            </c:dLbl>
            <c:dLbl>
              <c:idx val="7"/>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616B-409A-8882-196EFFA18FB0}"/>
                </c:ext>
              </c:extLst>
            </c:dLbl>
            <c:dLbl>
              <c:idx val="1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616B-409A-8882-196EFFA18FB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'Male All Groups 9-12'!$A$4:$A$16</c:f>
              <c:strCache>
                <c:ptCount val="13"/>
                <c:pt idx="0">
                  <c:v>Non-Low Income</c:v>
                </c:pt>
                <c:pt idx="1">
                  <c:v>Low Income</c:v>
                </c:pt>
                <c:pt idx="3">
                  <c:v>Non-English Learner</c:v>
                </c:pt>
                <c:pt idx="4">
                  <c:v>English Learner</c:v>
                </c:pt>
                <c:pt idx="6">
                  <c:v>Non-Special Education</c:v>
                </c:pt>
                <c:pt idx="7">
                  <c:v>Special Education</c:v>
                </c:pt>
                <c:pt idx="9">
                  <c:v>Non-Homeless</c:v>
                </c:pt>
                <c:pt idx="10">
                  <c:v>Homeless</c:v>
                </c:pt>
                <c:pt idx="12">
                  <c:v>All Male Students </c:v>
                </c:pt>
              </c:strCache>
            </c:strRef>
          </c:cat>
          <c:val>
            <c:numRef>
              <c:f>'Male All Groups 9-12'!$D$4:$D$16</c:f>
              <c:numCache>
                <c:formatCode>0%</c:formatCode>
                <c:ptCount val="13"/>
                <c:pt idx="0">
                  <c:v>0.124</c:v>
                </c:pt>
                <c:pt idx="1">
                  <c:v>0.25800000000000001</c:v>
                </c:pt>
                <c:pt idx="3">
                  <c:v>0.16400000000000001</c:v>
                </c:pt>
                <c:pt idx="4">
                  <c:v>0.25900000000000001</c:v>
                </c:pt>
                <c:pt idx="6">
                  <c:v>0.158</c:v>
                </c:pt>
                <c:pt idx="7">
                  <c:v>0.27900000000000003</c:v>
                </c:pt>
                <c:pt idx="9">
                  <c:v>0.16700000000000001</c:v>
                </c:pt>
                <c:pt idx="10">
                  <c:v>0.41399999999999998</c:v>
                </c:pt>
                <c:pt idx="12">
                  <c:v>0.17399999999999999</c:v>
                </c:pt>
              </c:numCache>
            </c:numRef>
          </c:val>
          <c:extLst>
            <c:ext xmlns:c16="http://schemas.microsoft.com/office/drawing/2014/chart" uri="{C3380CC4-5D6E-409C-BE32-E72D297353CC}">
              <c16:uniqueId val="{0000000C-616B-409A-8882-196EFFA18FB0}"/>
            </c:ext>
          </c:extLst>
        </c:ser>
        <c:dLbls>
          <c:dLblPos val="outEnd"/>
          <c:showLegendKey val="0"/>
          <c:showVal val="1"/>
          <c:showCatName val="0"/>
          <c:showSerName val="0"/>
          <c:showPercent val="0"/>
          <c:showBubbleSize val="0"/>
        </c:dLbls>
        <c:gapWidth val="75"/>
        <c:axId val="288288728"/>
        <c:axId val="288477416"/>
      </c:barChart>
      <c:catAx>
        <c:axId val="288288728"/>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88477416"/>
        <c:crosses val="autoZero"/>
        <c:auto val="1"/>
        <c:lblAlgn val="ctr"/>
        <c:lblOffset val="100"/>
        <c:noMultiLvlLbl val="0"/>
      </c:catAx>
      <c:valAx>
        <c:axId val="288477416"/>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2882887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400" dirty="0">
                <a:solidFill>
                  <a:schemeClr val="tx1"/>
                </a:solidFill>
              </a:rPr>
              <a:t>Percent of WCSD Students Chronically Absent by School Level in 2015, 2016, and 2017.</a:t>
            </a:r>
          </a:p>
        </c:rich>
      </c:tx>
      <c:layout>
        <c:manualLayout>
          <c:xMode val="edge"/>
          <c:yMode val="edge"/>
          <c:x val="0.15671777869871528"/>
          <c:y val="1.3698630136986301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6975308641975308E-2"/>
          <c:y val="0.17350241545893719"/>
          <c:w val="0.96604938271604934"/>
          <c:h val="0.63237879119276752"/>
        </c:manualLayout>
      </c:layout>
      <c:barChart>
        <c:barDir val="col"/>
        <c:grouping val="clustered"/>
        <c:varyColors val="0"/>
        <c:ser>
          <c:idx val="0"/>
          <c:order val="0"/>
          <c:tx>
            <c:strRef>
              <c:f>'All Schools 2017'!$B$20</c:f>
              <c:strCache>
                <c:ptCount val="1"/>
                <c:pt idx="0">
                  <c:v>2015</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Schools 2017'!$A$21:$A$24</c:f>
              <c:strCache>
                <c:ptCount val="3"/>
                <c:pt idx="0">
                  <c:v>District ES</c:v>
                </c:pt>
                <c:pt idx="1">
                  <c:v>District MS</c:v>
                </c:pt>
                <c:pt idx="2">
                  <c:v>District HS</c:v>
                </c:pt>
              </c:strCache>
            </c:strRef>
          </c:cat>
          <c:val>
            <c:numRef>
              <c:f>'All Schools 2017'!$B$21:$B$24</c:f>
              <c:numCache>
                <c:formatCode>0%</c:formatCode>
                <c:ptCount val="3"/>
                <c:pt idx="0">
                  <c:v>7.8700000000000006E-2</c:v>
                </c:pt>
                <c:pt idx="1">
                  <c:v>0.13339999999999999</c:v>
                </c:pt>
                <c:pt idx="2">
                  <c:v>0.1651</c:v>
                </c:pt>
              </c:numCache>
            </c:numRef>
          </c:val>
          <c:extLst>
            <c:ext xmlns:c16="http://schemas.microsoft.com/office/drawing/2014/chart" uri="{C3380CC4-5D6E-409C-BE32-E72D297353CC}">
              <c16:uniqueId val="{00000000-B2EF-48A4-BCBC-2931A2D0FE46}"/>
            </c:ext>
          </c:extLst>
        </c:ser>
        <c:ser>
          <c:idx val="1"/>
          <c:order val="1"/>
          <c:tx>
            <c:strRef>
              <c:f>'All Schools 2017'!$C$20</c:f>
              <c:strCache>
                <c:ptCount val="1"/>
                <c:pt idx="0">
                  <c:v>2016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Schools 2017'!$A$21:$A$24</c:f>
              <c:strCache>
                <c:ptCount val="3"/>
                <c:pt idx="0">
                  <c:v>District ES</c:v>
                </c:pt>
                <c:pt idx="1">
                  <c:v>District MS</c:v>
                </c:pt>
                <c:pt idx="2">
                  <c:v>District HS</c:v>
                </c:pt>
              </c:strCache>
            </c:strRef>
          </c:cat>
          <c:val>
            <c:numRef>
              <c:f>'All Schools 2017'!$C$21:$C$24</c:f>
              <c:numCache>
                <c:formatCode>0%</c:formatCode>
                <c:ptCount val="3"/>
                <c:pt idx="0">
                  <c:v>9.5500000000000002E-2</c:v>
                </c:pt>
                <c:pt idx="1">
                  <c:v>0.1449</c:v>
                </c:pt>
                <c:pt idx="2">
                  <c:v>0.1807</c:v>
                </c:pt>
              </c:numCache>
            </c:numRef>
          </c:val>
          <c:extLst>
            <c:ext xmlns:c16="http://schemas.microsoft.com/office/drawing/2014/chart" uri="{C3380CC4-5D6E-409C-BE32-E72D297353CC}">
              <c16:uniqueId val="{00000001-B2EF-48A4-BCBC-2931A2D0FE46}"/>
            </c:ext>
          </c:extLst>
        </c:ser>
        <c:ser>
          <c:idx val="2"/>
          <c:order val="2"/>
          <c:tx>
            <c:strRef>
              <c:f>'All Schools 2017'!$D$20</c:f>
              <c:strCache>
                <c:ptCount val="1"/>
                <c:pt idx="0">
                  <c:v>2017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Schools 2017'!$A$21:$A$24</c:f>
              <c:strCache>
                <c:ptCount val="3"/>
                <c:pt idx="0">
                  <c:v>District ES</c:v>
                </c:pt>
                <c:pt idx="1">
                  <c:v>District MS</c:v>
                </c:pt>
                <c:pt idx="2">
                  <c:v>District HS</c:v>
                </c:pt>
              </c:strCache>
            </c:strRef>
          </c:cat>
          <c:val>
            <c:numRef>
              <c:f>'All Schools 2017'!$D$21:$D$24</c:f>
              <c:numCache>
                <c:formatCode>0%</c:formatCode>
                <c:ptCount val="3"/>
                <c:pt idx="0">
                  <c:v>0.106</c:v>
                </c:pt>
                <c:pt idx="1">
                  <c:v>0.14799999999999999</c:v>
                </c:pt>
                <c:pt idx="2">
                  <c:v>0.183</c:v>
                </c:pt>
              </c:numCache>
            </c:numRef>
          </c:val>
          <c:extLst>
            <c:ext xmlns:c16="http://schemas.microsoft.com/office/drawing/2014/chart" uri="{C3380CC4-5D6E-409C-BE32-E72D297353CC}">
              <c16:uniqueId val="{00000002-B2EF-48A4-BCBC-2931A2D0FE46}"/>
            </c:ext>
          </c:extLst>
        </c:ser>
        <c:dLbls>
          <c:dLblPos val="outEnd"/>
          <c:showLegendKey val="0"/>
          <c:showVal val="1"/>
          <c:showCatName val="0"/>
          <c:showSerName val="0"/>
          <c:showPercent val="0"/>
          <c:showBubbleSize val="0"/>
        </c:dLbls>
        <c:gapWidth val="219"/>
        <c:overlap val="-27"/>
        <c:axId val="377047264"/>
        <c:axId val="377047656"/>
      </c:barChart>
      <c:catAx>
        <c:axId val="37704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377047656"/>
        <c:crosses val="autoZero"/>
        <c:auto val="1"/>
        <c:lblAlgn val="ctr"/>
        <c:lblOffset val="100"/>
        <c:noMultiLvlLbl val="0"/>
      </c:catAx>
      <c:valAx>
        <c:axId val="37704765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77047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r>
              <a:rPr lang="en-US" sz="2200" dirty="0">
                <a:solidFill>
                  <a:schemeClr val="tx1"/>
                </a:solidFill>
              </a:rPr>
              <a:t>Codes Listed for Absences in 2016-17</a:t>
            </a:r>
          </a:p>
        </c:rich>
      </c:tx>
      <c:layout/>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2097156605424324"/>
          <c:y val="0.13396375933777507"/>
          <c:w val="0.52686876640419944"/>
          <c:h val="0.84988959713369161"/>
        </c:manualLayout>
      </c:layout>
      <c:barChart>
        <c:barDir val="bar"/>
        <c:grouping val="clustered"/>
        <c:varyColors val="0"/>
        <c:ser>
          <c:idx val="0"/>
          <c:order val="0"/>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'Attend Code Summary'!$A$24:$A$35</c:f>
              <c:strCache>
                <c:ptCount val="12"/>
                <c:pt idx="0">
                  <c:v>Parent Note/Call After 3 Days (NCU)</c:v>
                </c:pt>
                <c:pt idx="1">
                  <c:v>Out of School Suspension (SUS)*</c:v>
                </c:pt>
                <c:pt idx="2">
                  <c:v>Confirmed Truancy (CT)</c:v>
                </c:pt>
                <c:pt idx="3">
                  <c:v>Domestic (DOM)</c:v>
                </c:pt>
                <c:pt idx="4">
                  <c:v>HCP Medical (EMD)</c:v>
                </c:pt>
                <c:pt idx="5">
                  <c:v>Other Absence</c:v>
                </c:pt>
                <c:pt idx="6">
                  <c:v>Excused Missed Instruction (EMI)</c:v>
                </c:pt>
                <c:pt idx="7">
                  <c:v>Circumstance (CIR)</c:v>
                </c:pt>
                <c:pt idx="8">
                  <c:v>School Activity (SCH)*</c:v>
                </c:pt>
                <c:pt idx="9">
                  <c:v>Unexcused Missed Instruction (T)</c:v>
                </c:pt>
                <c:pt idx="10">
                  <c:v>Unverified (AUK)</c:v>
                </c:pt>
                <c:pt idx="11">
                  <c:v>Medical (MED)</c:v>
                </c:pt>
              </c:strCache>
            </c:strRef>
          </c:cat>
          <c:val>
            <c:numRef>
              <c:f>'Attend Code Summary'!$C$24:$C$35</c:f>
              <c:numCache>
                <c:formatCode>0%</c:formatCode>
                <c:ptCount val="12"/>
                <c:pt idx="0">
                  <c:v>1.2142915605632973E-2</c:v>
                </c:pt>
                <c:pt idx="1">
                  <c:v>1.3444205031713757E-2</c:v>
                </c:pt>
                <c:pt idx="2">
                  <c:v>1.5672260831740059E-2</c:v>
                </c:pt>
                <c:pt idx="3">
                  <c:v>1.5951831139534092E-2</c:v>
                </c:pt>
                <c:pt idx="4">
                  <c:v>2.6017051949497095E-2</c:v>
                </c:pt>
                <c:pt idx="5">
                  <c:v>2.7199999999999998E-2</c:v>
                </c:pt>
                <c:pt idx="6">
                  <c:v>5.6404918965994505E-2</c:v>
                </c:pt>
                <c:pt idx="7">
                  <c:v>0.10054162148939243</c:v>
                </c:pt>
                <c:pt idx="8">
                  <c:v>0.11775243865317005</c:v>
                </c:pt>
                <c:pt idx="9">
                  <c:v>0.12207911103999235</c:v>
                </c:pt>
                <c:pt idx="10">
                  <c:v>0.1495866681748749</c:v>
                </c:pt>
                <c:pt idx="11">
                  <c:v>0.34316841444090995</c:v>
                </c:pt>
              </c:numCache>
            </c:numRef>
          </c:val>
          <c:extLst>
            <c:ext xmlns:c16="http://schemas.microsoft.com/office/drawing/2014/chart" uri="{C3380CC4-5D6E-409C-BE32-E72D297353CC}">
              <c16:uniqueId val="{00000000-173F-4F50-81A5-AFC473E772EE}"/>
            </c:ext>
          </c:extLst>
        </c:ser>
        <c:dLbls>
          <c:dLblPos val="outEnd"/>
          <c:showLegendKey val="0"/>
          <c:showVal val="1"/>
          <c:showCatName val="0"/>
          <c:showSerName val="0"/>
          <c:showPercent val="0"/>
          <c:showBubbleSize val="0"/>
        </c:dLbls>
        <c:gapWidth val="125"/>
        <c:axId val="454245520"/>
        <c:axId val="454248144"/>
      </c:barChart>
      <c:catAx>
        <c:axId val="454245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4248144"/>
        <c:crosses val="autoZero"/>
        <c:auto val="1"/>
        <c:lblAlgn val="ctr"/>
        <c:lblOffset val="100"/>
        <c:noMultiLvlLbl val="0"/>
      </c:catAx>
      <c:valAx>
        <c:axId val="45424814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54245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2400" dirty="0" smtClean="0">
                <a:solidFill>
                  <a:schemeClr val="tx1">
                    <a:lumMod val="95000"/>
                    <a:lumOff val="5000"/>
                  </a:schemeClr>
                </a:solidFill>
              </a:rPr>
              <a:t>Percent </a:t>
            </a:r>
            <a:r>
              <a:rPr lang="en-US" sz="2400" dirty="0">
                <a:solidFill>
                  <a:schemeClr val="tx1">
                    <a:lumMod val="95000"/>
                    <a:lumOff val="5000"/>
                  </a:schemeClr>
                </a:solidFill>
              </a:rPr>
              <a:t>of </a:t>
            </a:r>
            <a:r>
              <a:rPr lang="en-US" sz="2400" dirty="0" smtClean="0">
                <a:solidFill>
                  <a:schemeClr val="tx1">
                    <a:lumMod val="95000"/>
                    <a:lumOff val="5000"/>
                  </a:schemeClr>
                </a:solidFill>
              </a:rPr>
              <a:t>WCSD Students Chronically </a:t>
            </a:r>
            <a:r>
              <a:rPr lang="en-US" sz="2400" dirty="0">
                <a:solidFill>
                  <a:schemeClr val="tx1">
                    <a:lumMod val="95000"/>
                    <a:lumOff val="5000"/>
                  </a:schemeClr>
                </a:solidFill>
              </a:rPr>
              <a:t>Absent </a:t>
            </a:r>
            <a:r>
              <a:rPr lang="en-US" sz="2400" dirty="0" smtClean="0">
                <a:solidFill>
                  <a:schemeClr val="tx1">
                    <a:lumMod val="95000"/>
                    <a:lumOff val="5000"/>
                  </a:schemeClr>
                </a:solidFill>
              </a:rPr>
              <a:t>            by </a:t>
            </a:r>
            <a:r>
              <a:rPr lang="en-US" sz="2400" dirty="0">
                <a:solidFill>
                  <a:schemeClr val="tx1">
                    <a:lumMod val="95000"/>
                    <a:lumOff val="5000"/>
                  </a:schemeClr>
                </a:solidFill>
              </a:rPr>
              <a:t>Grade </a:t>
            </a:r>
            <a:r>
              <a:rPr lang="en-US" sz="2400" dirty="0" smtClean="0">
                <a:solidFill>
                  <a:schemeClr val="tx1">
                    <a:lumMod val="95000"/>
                    <a:lumOff val="5000"/>
                  </a:schemeClr>
                </a:solidFill>
              </a:rPr>
              <a:t>Level, 2016-17</a:t>
            </a:r>
            <a:endParaRPr lang="en-US" sz="2400" dirty="0">
              <a:solidFill>
                <a:schemeClr val="tx1">
                  <a:lumMod val="95000"/>
                  <a:lumOff val="5000"/>
                </a:schemeClr>
              </a:solidFill>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46894138232721E-2"/>
          <c:y val="0.16511091935425881"/>
          <c:w val="0.88253105861767278"/>
          <c:h val="0.5408361198000935"/>
        </c:manualLayout>
      </c:layout>
      <c:barChart>
        <c:barDir val="col"/>
        <c:grouping val="stacked"/>
        <c:varyColors val="0"/>
        <c:ser>
          <c:idx val="0"/>
          <c:order val="0"/>
          <c:tx>
            <c:strRef>
              <c:f>'Chronic by Grade PPT'!$C$2:$C$3</c:f>
              <c:strCache>
                <c:ptCount val="2"/>
                <c:pt idx="0">
                  <c:v>   </c:v>
                </c:pt>
                <c:pt idx="1">
                  <c:v>Severe Chronic (20% or more days absent)</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by Grade PPT'!$A$4:$A$17</c:f>
              <c:strCache>
                <c:ptCount val="13"/>
                <c:pt idx="0">
                  <c:v>Kindergarten</c:v>
                </c:pt>
                <c:pt idx="1">
                  <c:v>Grade 1</c:v>
                </c:pt>
                <c:pt idx="2">
                  <c:v>Grade 2</c:v>
                </c:pt>
                <c:pt idx="3">
                  <c:v>Grade 3</c:v>
                </c:pt>
                <c:pt idx="4">
                  <c:v>Grade 4</c:v>
                </c:pt>
                <c:pt idx="5">
                  <c:v>Grade 5</c:v>
                </c:pt>
                <c:pt idx="6">
                  <c:v>Grade 6</c:v>
                </c:pt>
                <c:pt idx="7">
                  <c:v>Grade 7</c:v>
                </c:pt>
                <c:pt idx="8">
                  <c:v>Grade 8</c:v>
                </c:pt>
                <c:pt idx="9">
                  <c:v>Grade 9</c:v>
                </c:pt>
                <c:pt idx="10">
                  <c:v>Grade 10</c:v>
                </c:pt>
                <c:pt idx="11">
                  <c:v>Grade 11</c:v>
                </c:pt>
                <c:pt idx="12">
                  <c:v>Grade 12</c:v>
                </c:pt>
              </c:strCache>
            </c:strRef>
          </c:cat>
          <c:val>
            <c:numRef>
              <c:f>'Chronic by Grade PPT'!$C$4:$C$17</c:f>
              <c:numCache>
                <c:formatCode>0%</c:formatCode>
                <c:ptCount val="13"/>
                <c:pt idx="0">
                  <c:v>2.1000000000000001E-2</c:v>
                </c:pt>
                <c:pt idx="1">
                  <c:v>8.9999999999999993E-3</c:v>
                </c:pt>
                <c:pt idx="2">
                  <c:v>1.2E-2</c:v>
                </c:pt>
                <c:pt idx="3">
                  <c:v>8.0000000000000002E-3</c:v>
                </c:pt>
                <c:pt idx="4">
                  <c:v>1.4E-2</c:v>
                </c:pt>
                <c:pt idx="5">
                  <c:v>1.4E-2</c:v>
                </c:pt>
                <c:pt idx="6">
                  <c:v>1.6E-2</c:v>
                </c:pt>
                <c:pt idx="7">
                  <c:v>3.1E-2</c:v>
                </c:pt>
                <c:pt idx="8">
                  <c:v>3.3000000000000002E-2</c:v>
                </c:pt>
                <c:pt idx="9">
                  <c:v>4.4999999999999998E-2</c:v>
                </c:pt>
                <c:pt idx="10">
                  <c:v>0.06</c:v>
                </c:pt>
                <c:pt idx="11">
                  <c:v>6.8000000000000005E-2</c:v>
                </c:pt>
                <c:pt idx="12">
                  <c:v>6.3E-2</c:v>
                </c:pt>
              </c:numCache>
            </c:numRef>
          </c:val>
          <c:extLst>
            <c:ext xmlns:c16="http://schemas.microsoft.com/office/drawing/2014/chart" uri="{C3380CC4-5D6E-409C-BE32-E72D297353CC}">
              <c16:uniqueId val="{00000000-A3C3-4671-B37F-5A7F73A40F19}"/>
            </c:ext>
          </c:extLst>
        </c:ser>
        <c:ser>
          <c:idx val="1"/>
          <c:order val="1"/>
          <c:tx>
            <c:strRef>
              <c:f>'Chronic by Grade PPT'!$D$2:$D$3</c:f>
              <c:strCache>
                <c:ptCount val="2"/>
                <c:pt idx="0">
                  <c:v>   </c:v>
                </c:pt>
                <c:pt idx="1">
                  <c:v>Chronic (10-19% days absent)</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by Grade PPT'!$A$4:$A$17</c:f>
              <c:strCache>
                <c:ptCount val="13"/>
                <c:pt idx="0">
                  <c:v>Kindergarten</c:v>
                </c:pt>
                <c:pt idx="1">
                  <c:v>Grade 1</c:v>
                </c:pt>
                <c:pt idx="2">
                  <c:v>Grade 2</c:v>
                </c:pt>
                <c:pt idx="3">
                  <c:v>Grade 3</c:v>
                </c:pt>
                <c:pt idx="4">
                  <c:v>Grade 4</c:v>
                </c:pt>
                <c:pt idx="5">
                  <c:v>Grade 5</c:v>
                </c:pt>
                <c:pt idx="6">
                  <c:v>Grade 6</c:v>
                </c:pt>
                <c:pt idx="7">
                  <c:v>Grade 7</c:v>
                </c:pt>
                <c:pt idx="8">
                  <c:v>Grade 8</c:v>
                </c:pt>
                <c:pt idx="9">
                  <c:v>Grade 9</c:v>
                </c:pt>
                <c:pt idx="10">
                  <c:v>Grade 10</c:v>
                </c:pt>
                <c:pt idx="11">
                  <c:v>Grade 11</c:v>
                </c:pt>
                <c:pt idx="12">
                  <c:v>Grade 12</c:v>
                </c:pt>
              </c:strCache>
            </c:strRef>
          </c:cat>
          <c:val>
            <c:numRef>
              <c:f>'Chronic by Grade PPT'!$D$4:$D$17</c:f>
              <c:numCache>
                <c:formatCode>0%</c:formatCode>
                <c:ptCount val="13"/>
                <c:pt idx="0">
                  <c:v>0.154</c:v>
                </c:pt>
                <c:pt idx="1">
                  <c:v>0.13400000000000001</c:v>
                </c:pt>
                <c:pt idx="2">
                  <c:v>0.107</c:v>
                </c:pt>
                <c:pt idx="3">
                  <c:v>0.104</c:v>
                </c:pt>
                <c:pt idx="4">
                  <c:v>0.10199999999999999</c:v>
                </c:pt>
                <c:pt idx="5">
                  <c:v>0.10100000000000001</c:v>
                </c:pt>
                <c:pt idx="6">
                  <c:v>0.113</c:v>
                </c:pt>
                <c:pt idx="7">
                  <c:v>0.108</c:v>
                </c:pt>
                <c:pt idx="8">
                  <c:v>0.13400000000000001</c:v>
                </c:pt>
                <c:pt idx="9">
                  <c:v>0.114</c:v>
                </c:pt>
                <c:pt idx="10">
                  <c:v>0.126</c:v>
                </c:pt>
                <c:pt idx="11">
                  <c:v>0.13700000000000001</c:v>
                </c:pt>
                <c:pt idx="12">
                  <c:v>0.14000000000000001</c:v>
                </c:pt>
              </c:numCache>
            </c:numRef>
          </c:val>
          <c:extLst>
            <c:ext xmlns:c16="http://schemas.microsoft.com/office/drawing/2014/chart" uri="{C3380CC4-5D6E-409C-BE32-E72D297353CC}">
              <c16:uniqueId val="{00000001-A3C3-4671-B37F-5A7F73A40F19}"/>
            </c:ext>
          </c:extLst>
        </c:ser>
        <c:dLbls>
          <c:showLegendKey val="0"/>
          <c:showVal val="1"/>
          <c:showCatName val="0"/>
          <c:showSerName val="0"/>
          <c:showPercent val="0"/>
          <c:showBubbleSize val="0"/>
        </c:dLbls>
        <c:gapWidth val="50"/>
        <c:overlap val="100"/>
        <c:axId val="288285200"/>
        <c:axId val="288282064"/>
      </c:barChart>
      <c:catAx>
        <c:axId val="28828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88282064"/>
        <c:crosses val="autoZero"/>
        <c:auto val="1"/>
        <c:lblAlgn val="ctr"/>
        <c:lblOffset val="100"/>
        <c:noMultiLvlLbl val="0"/>
      </c:catAx>
      <c:valAx>
        <c:axId val="288282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88285200"/>
        <c:crosses val="autoZero"/>
        <c:crossBetween val="between"/>
      </c:valAx>
      <c:spPr>
        <a:noFill/>
        <a:ln>
          <a:noFill/>
        </a:ln>
        <a:effectLst/>
      </c:spPr>
    </c:plotArea>
    <c:legend>
      <c:legendPos val="r"/>
      <c:layout>
        <c:manualLayout>
          <c:xMode val="edge"/>
          <c:yMode val="edge"/>
          <c:x val="5.9385274209144912E-2"/>
          <c:y val="0.89875543810448355"/>
          <c:w val="0.92068149376064834"/>
          <c:h val="9.396681410133175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95000"/>
                    <a:lumOff val="5000"/>
                  </a:schemeClr>
                </a:solidFill>
                <a:latin typeface="+mn-lt"/>
                <a:ea typeface="+mn-ea"/>
                <a:cs typeface="+mn-cs"/>
              </a:defRPr>
            </a:pPr>
            <a:r>
              <a:rPr lang="en-US" sz="2400" dirty="0">
                <a:solidFill>
                  <a:schemeClr val="tx1">
                    <a:lumMod val="95000"/>
                    <a:lumOff val="5000"/>
                  </a:schemeClr>
                </a:solidFill>
              </a:rPr>
              <a:t>Percent of </a:t>
            </a:r>
            <a:r>
              <a:rPr lang="en-US" sz="2400" dirty="0" smtClean="0">
                <a:solidFill>
                  <a:schemeClr val="tx1">
                    <a:lumMod val="95000"/>
                    <a:lumOff val="5000"/>
                  </a:schemeClr>
                </a:solidFill>
              </a:rPr>
              <a:t>WCSD Students Chronically Absent              by Race,</a:t>
            </a:r>
            <a:r>
              <a:rPr lang="en-US" sz="2400" baseline="0" dirty="0" smtClean="0">
                <a:solidFill>
                  <a:schemeClr val="tx1">
                    <a:lumMod val="95000"/>
                    <a:lumOff val="5000"/>
                  </a:schemeClr>
                </a:solidFill>
              </a:rPr>
              <a:t> </a:t>
            </a:r>
            <a:r>
              <a:rPr lang="en-US" sz="2400" dirty="0" smtClean="0">
                <a:solidFill>
                  <a:schemeClr val="tx1">
                    <a:lumMod val="95000"/>
                    <a:lumOff val="5000"/>
                  </a:schemeClr>
                </a:solidFill>
              </a:rPr>
              <a:t>2016-17                                                       </a:t>
            </a:r>
            <a:endParaRPr lang="en-US" sz="2400" dirty="0">
              <a:solidFill>
                <a:schemeClr val="tx1">
                  <a:lumMod val="95000"/>
                  <a:lumOff val="5000"/>
                </a:schemeClr>
              </a:solidFill>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95000"/>
                  <a:lumOff val="5000"/>
                </a:schemeClr>
              </a:solidFill>
              <a:latin typeface="+mn-lt"/>
              <a:ea typeface="+mn-ea"/>
              <a:cs typeface="+mn-cs"/>
            </a:defRPr>
          </a:pPr>
          <a:endParaRPr lang="en-US"/>
        </a:p>
      </c:txPr>
    </c:title>
    <c:autoTitleDeleted val="0"/>
    <c:plotArea>
      <c:layout>
        <c:manualLayout>
          <c:layoutTarget val="inner"/>
          <c:xMode val="edge"/>
          <c:yMode val="edge"/>
          <c:x val="7.9409218584519034E-2"/>
          <c:y val="0.17957753346047198"/>
          <c:w val="0.90450891007045175"/>
          <c:h val="0.57127452815589974"/>
        </c:manualLayout>
      </c:layout>
      <c:barChart>
        <c:barDir val="col"/>
        <c:grouping val="stacked"/>
        <c:varyColors val="0"/>
        <c:ser>
          <c:idx val="0"/>
          <c:order val="0"/>
          <c:tx>
            <c:strRef>
              <c:f>'Race and Chronic All'!$C$16</c:f>
              <c:strCache>
                <c:ptCount val="1"/>
                <c:pt idx="0">
                  <c:v>Severe Chronic (20% or more days absent)</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 and Chronic All'!$A$17:$A$23</c:f>
              <c:strCache>
                <c:ptCount val="7"/>
                <c:pt idx="0">
                  <c:v>Asian</c:v>
                </c:pt>
                <c:pt idx="1">
                  <c:v>Black</c:v>
                </c:pt>
                <c:pt idx="2">
                  <c:v>White</c:v>
                </c:pt>
                <c:pt idx="3">
                  <c:v>Hispanic</c:v>
                </c:pt>
                <c:pt idx="4">
                  <c:v>Native American</c:v>
                </c:pt>
                <c:pt idx="5">
                  <c:v>Multi-Racial</c:v>
                </c:pt>
                <c:pt idx="6">
                  <c:v>Pacific Islander</c:v>
                </c:pt>
              </c:strCache>
            </c:strRef>
          </c:cat>
          <c:val>
            <c:numRef>
              <c:f>'Race and Chronic All'!$C$17:$C$23</c:f>
              <c:numCache>
                <c:formatCode>0%</c:formatCode>
                <c:ptCount val="7"/>
                <c:pt idx="0">
                  <c:v>8.9999999999999993E-3</c:v>
                </c:pt>
                <c:pt idx="1">
                  <c:v>5.2999999999999999E-2</c:v>
                </c:pt>
                <c:pt idx="2">
                  <c:v>2.5000000000000001E-2</c:v>
                </c:pt>
                <c:pt idx="3">
                  <c:v>3.4000000000000002E-2</c:v>
                </c:pt>
                <c:pt idx="4">
                  <c:v>4.4999999999999998E-2</c:v>
                </c:pt>
                <c:pt idx="5">
                  <c:v>3.1E-2</c:v>
                </c:pt>
                <c:pt idx="6">
                  <c:v>4.8000000000000001E-2</c:v>
                </c:pt>
              </c:numCache>
            </c:numRef>
          </c:val>
          <c:extLst>
            <c:ext xmlns:c16="http://schemas.microsoft.com/office/drawing/2014/chart" uri="{C3380CC4-5D6E-409C-BE32-E72D297353CC}">
              <c16:uniqueId val="{00000000-246B-45C2-95C0-EB0E15E9FDD3}"/>
            </c:ext>
          </c:extLst>
        </c:ser>
        <c:ser>
          <c:idx val="1"/>
          <c:order val="1"/>
          <c:tx>
            <c:strRef>
              <c:f>'Race and Chronic All'!$D$16</c:f>
              <c:strCache>
                <c:ptCount val="1"/>
                <c:pt idx="0">
                  <c:v>Chronic (10-19% days absent)</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 and Chronic All'!$A$17:$A$23</c:f>
              <c:strCache>
                <c:ptCount val="7"/>
                <c:pt idx="0">
                  <c:v>Asian</c:v>
                </c:pt>
                <c:pt idx="1">
                  <c:v>Black</c:v>
                </c:pt>
                <c:pt idx="2">
                  <c:v>White</c:v>
                </c:pt>
                <c:pt idx="3">
                  <c:v>Hispanic</c:v>
                </c:pt>
                <c:pt idx="4">
                  <c:v>Native American</c:v>
                </c:pt>
                <c:pt idx="5">
                  <c:v>Multi-Racial</c:v>
                </c:pt>
                <c:pt idx="6">
                  <c:v>Pacific Islander</c:v>
                </c:pt>
              </c:strCache>
            </c:strRef>
          </c:cat>
          <c:val>
            <c:numRef>
              <c:f>'Race and Chronic All'!$D$17:$D$23</c:f>
              <c:numCache>
                <c:formatCode>0%</c:formatCode>
                <c:ptCount val="7"/>
                <c:pt idx="0">
                  <c:v>5.4000000000000006E-2</c:v>
                </c:pt>
                <c:pt idx="1">
                  <c:v>0.158</c:v>
                </c:pt>
                <c:pt idx="2">
                  <c:v>0.11199999999999999</c:v>
                </c:pt>
                <c:pt idx="3">
                  <c:v>0.13100000000000001</c:v>
                </c:pt>
                <c:pt idx="4">
                  <c:v>0.184</c:v>
                </c:pt>
                <c:pt idx="5">
                  <c:v>0.122</c:v>
                </c:pt>
                <c:pt idx="6">
                  <c:v>0.16800000000000001</c:v>
                </c:pt>
              </c:numCache>
            </c:numRef>
          </c:val>
          <c:extLst>
            <c:ext xmlns:c16="http://schemas.microsoft.com/office/drawing/2014/chart" uri="{C3380CC4-5D6E-409C-BE32-E72D297353CC}">
              <c16:uniqueId val="{00000001-246B-45C2-95C0-EB0E15E9FDD3}"/>
            </c:ext>
          </c:extLst>
        </c:ser>
        <c:dLbls>
          <c:dLblPos val="ctr"/>
          <c:showLegendKey val="0"/>
          <c:showVal val="1"/>
          <c:showCatName val="0"/>
          <c:showSerName val="0"/>
          <c:showPercent val="0"/>
          <c:showBubbleSize val="0"/>
        </c:dLbls>
        <c:gapWidth val="150"/>
        <c:overlap val="100"/>
        <c:axId val="288286376"/>
        <c:axId val="288289120"/>
        <c:extLst/>
      </c:barChart>
      <c:catAx>
        <c:axId val="288286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95000"/>
                    <a:lumOff val="5000"/>
                  </a:schemeClr>
                </a:solidFill>
                <a:latin typeface="+mn-lt"/>
                <a:ea typeface="+mn-ea"/>
                <a:cs typeface="+mn-cs"/>
              </a:defRPr>
            </a:pPr>
            <a:endParaRPr lang="en-US"/>
          </a:p>
        </c:txPr>
        <c:crossAx val="288289120"/>
        <c:crosses val="autoZero"/>
        <c:auto val="1"/>
        <c:lblAlgn val="ctr"/>
        <c:lblOffset val="100"/>
        <c:noMultiLvlLbl val="0"/>
      </c:catAx>
      <c:valAx>
        <c:axId val="288289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88286376"/>
        <c:crosses val="autoZero"/>
        <c:crossBetween val="between"/>
      </c:valAx>
      <c:spPr>
        <a:noFill/>
        <a:ln>
          <a:noFill/>
        </a:ln>
        <a:effectLst/>
      </c:spPr>
    </c:plotArea>
    <c:legend>
      <c:legendPos val="b"/>
      <c:layout>
        <c:manualLayout>
          <c:xMode val="edge"/>
          <c:yMode val="edge"/>
          <c:x val="5.1461988304093577E-2"/>
          <c:y val="0.90334443411789778"/>
          <c:w val="0.9"/>
          <c:h val="6.424815256783182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300" b="0" i="0" u="none" strike="noStrike" kern="1200" spc="0" baseline="0">
                <a:solidFill>
                  <a:schemeClr val="tx1"/>
                </a:solidFill>
                <a:latin typeface="+mn-lt"/>
                <a:ea typeface="+mn-ea"/>
                <a:cs typeface="+mn-cs"/>
              </a:defRPr>
            </a:pPr>
            <a:r>
              <a:rPr lang="en-US" sz="2300" dirty="0" smtClean="0">
                <a:solidFill>
                  <a:schemeClr val="tx1"/>
                </a:solidFill>
              </a:rPr>
              <a:t>Percent</a:t>
            </a:r>
            <a:r>
              <a:rPr lang="en-US" sz="2300" baseline="0" dirty="0" smtClean="0">
                <a:solidFill>
                  <a:schemeClr val="tx1"/>
                </a:solidFill>
              </a:rPr>
              <a:t> of WCSD Students Chronically Absent                                  by Race and Subgroup, 2016-17.</a:t>
            </a:r>
            <a:endParaRPr lang="en-US" sz="2300" dirty="0">
              <a:solidFill>
                <a:schemeClr val="tx1"/>
              </a:solidFill>
            </a:endParaRPr>
          </a:p>
        </c:rich>
      </c:tx>
      <c:layout/>
      <c:overlay val="0"/>
      <c:spPr>
        <a:noFill/>
        <a:ln>
          <a:noFill/>
        </a:ln>
        <a:effectLst/>
      </c:spPr>
      <c:txPr>
        <a:bodyPr rot="0" spcFirstLastPara="1" vertOverflow="ellipsis" vert="horz" wrap="square" anchor="ctr" anchorCtr="1"/>
        <a:lstStyle/>
        <a:p>
          <a:pPr>
            <a:defRPr sz="23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4321807600136938"/>
          <c:y val="0.14628888888888886"/>
          <c:w val="0.75239586899463651"/>
          <c:h val="0.77425511811023617"/>
        </c:manualLayout>
      </c:layout>
      <c:barChart>
        <c:barDir val="bar"/>
        <c:grouping val="clustered"/>
        <c:varyColors val="0"/>
        <c:ser>
          <c:idx val="1"/>
          <c:order val="0"/>
          <c:tx>
            <c:strRef>
              <c:f>'Race and Chronic All'!$C$37</c:f>
              <c:strCache>
                <c:ptCount val="1"/>
                <c:pt idx="0">
                  <c:v>Special Education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 and Chronic All'!$A$38:$A$44</c:f>
              <c:strCache>
                <c:ptCount val="7"/>
                <c:pt idx="0">
                  <c:v>Pacific Islander (n=725)</c:v>
                </c:pt>
                <c:pt idx="1">
                  <c:v>Multi-Racial (n=3785)</c:v>
                </c:pt>
                <c:pt idx="2">
                  <c:v>Native American (n=913)</c:v>
                </c:pt>
                <c:pt idx="3">
                  <c:v>Hispanic (n=26035)</c:v>
                </c:pt>
                <c:pt idx="4">
                  <c:v>White (n=28930)</c:v>
                </c:pt>
                <c:pt idx="5">
                  <c:v>Black (n=1483)</c:v>
                </c:pt>
                <c:pt idx="6">
                  <c:v>Asian (n=2903)</c:v>
                </c:pt>
              </c:strCache>
            </c:strRef>
          </c:cat>
          <c:val>
            <c:numRef>
              <c:f>'Race and Chronic All'!$C$38:$C$44</c:f>
              <c:numCache>
                <c:formatCode>0%</c:formatCode>
                <c:ptCount val="7"/>
                <c:pt idx="0">
                  <c:v>0.33299999999999996</c:v>
                </c:pt>
                <c:pt idx="1">
                  <c:v>0.246</c:v>
                </c:pt>
                <c:pt idx="2">
                  <c:v>0.26300000000000001</c:v>
                </c:pt>
                <c:pt idx="3">
                  <c:v>0.24</c:v>
                </c:pt>
                <c:pt idx="4">
                  <c:v>0.22699999999999998</c:v>
                </c:pt>
                <c:pt idx="5">
                  <c:v>0.247</c:v>
                </c:pt>
                <c:pt idx="6">
                  <c:v>0.14100000000000001</c:v>
                </c:pt>
              </c:numCache>
            </c:numRef>
          </c:val>
          <c:extLst>
            <c:ext xmlns:c16="http://schemas.microsoft.com/office/drawing/2014/chart" uri="{C3380CC4-5D6E-409C-BE32-E72D297353CC}">
              <c16:uniqueId val="{00000001-33AB-4E74-B711-FF9C64D6881B}"/>
            </c:ext>
          </c:extLst>
        </c:ser>
        <c:ser>
          <c:idx val="3"/>
          <c:order val="1"/>
          <c:tx>
            <c:strRef>
              <c:f>'Race and Chronic All'!$E$37</c:f>
              <c:strCache>
                <c:ptCount val="1"/>
                <c:pt idx="0">
                  <c:v>English Learner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 and Chronic All'!$A$38:$A$44</c:f>
              <c:strCache>
                <c:ptCount val="7"/>
                <c:pt idx="0">
                  <c:v>Pacific Islander (n=725)</c:v>
                </c:pt>
                <c:pt idx="1">
                  <c:v>Multi-Racial (n=3785)</c:v>
                </c:pt>
                <c:pt idx="2">
                  <c:v>Native American (n=913)</c:v>
                </c:pt>
                <c:pt idx="3">
                  <c:v>Hispanic (n=26035)</c:v>
                </c:pt>
                <c:pt idx="4">
                  <c:v>White (n=28930)</c:v>
                </c:pt>
                <c:pt idx="5">
                  <c:v>Black (n=1483)</c:v>
                </c:pt>
                <c:pt idx="6">
                  <c:v>Asian (n=2903)</c:v>
                </c:pt>
              </c:strCache>
            </c:strRef>
          </c:cat>
          <c:val>
            <c:numRef>
              <c:f>'Race and Chronic All'!$E$38:$E$44</c:f>
              <c:numCache>
                <c:formatCode>0%</c:formatCode>
                <c:ptCount val="7"/>
                <c:pt idx="0">
                  <c:v>0.22199999999999998</c:v>
                </c:pt>
                <c:pt idx="1">
                  <c:v>0.15800000000000003</c:v>
                </c:pt>
                <c:pt idx="2">
                  <c:v>0</c:v>
                </c:pt>
                <c:pt idx="3">
                  <c:v>0.16700000000000004</c:v>
                </c:pt>
                <c:pt idx="4">
                  <c:v>8.9999999999999969E-2</c:v>
                </c:pt>
                <c:pt idx="5">
                  <c:v>9.3999999999999972E-2</c:v>
                </c:pt>
                <c:pt idx="6">
                  <c:v>7.6999999999999957E-2</c:v>
                </c:pt>
              </c:numCache>
            </c:numRef>
          </c:val>
          <c:extLst>
            <c:ext xmlns:c16="http://schemas.microsoft.com/office/drawing/2014/chart" uri="{C3380CC4-5D6E-409C-BE32-E72D297353CC}">
              <c16:uniqueId val="{00000005-33AB-4E74-B711-FF9C64D6881B}"/>
            </c:ext>
          </c:extLst>
        </c:ser>
        <c:ser>
          <c:idx val="4"/>
          <c:order val="2"/>
          <c:tx>
            <c:strRef>
              <c:f>'Race and Chronic All'!$F$37</c:f>
              <c:strCache>
                <c:ptCount val="1"/>
                <c:pt idx="0">
                  <c:v>Gifted and Talented</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 and Chronic All'!$A$38:$A$44</c:f>
              <c:strCache>
                <c:ptCount val="7"/>
                <c:pt idx="0">
                  <c:v>Pacific Islander (n=725)</c:v>
                </c:pt>
                <c:pt idx="1">
                  <c:v>Multi-Racial (n=3785)</c:v>
                </c:pt>
                <c:pt idx="2">
                  <c:v>Native American (n=913)</c:v>
                </c:pt>
                <c:pt idx="3">
                  <c:v>Hispanic (n=26035)</c:v>
                </c:pt>
                <c:pt idx="4">
                  <c:v>White (n=28930)</c:v>
                </c:pt>
                <c:pt idx="5">
                  <c:v>Black (n=1483)</c:v>
                </c:pt>
                <c:pt idx="6">
                  <c:v>Asian (n=2903)</c:v>
                </c:pt>
              </c:strCache>
            </c:strRef>
          </c:cat>
          <c:val>
            <c:numRef>
              <c:f>'Race and Chronic All'!$F$38:$F$44</c:f>
              <c:numCache>
                <c:formatCode>0%</c:formatCode>
                <c:ptCount val="7"/>
                <c:pt idx="0">
                  <c:v>0.18700000000000006</c:v>
                </c:pt>
                <c:pt idx="1">
                  <c:v>7.0999999999999952E-2</c:v>
                </c:pt>
                <c:pt idx="2">
                  <c:v>0.16200000000000003</c:v>
                </c:pt>
                <c:pt idx="3">
                  <c:v>8.8999999999999968E-2</c:v>
                </c:pt>
                <c:pt idx="4">
                  <c:v>7.999999999999996E-2</c:v>
                </c:pt>
                <c:pt idx="5">
                  <c:v>0.15900000000000003</c:v>
                </c:pt>
                <c:pt idx="6">
                  <c:v>3.6000000000000032E-2</c:v>
                </c:pt>
              </c:numCache>
            </c:numRef>
          </c:val>
          <c:extLst>
            <c:ext xmlns:c16="http://schemas.microsoft.com/office/drawing/2014/chart" uri="{C3380CC4-5D6E-409C-BE32-E72D297353CC}">
              <c16:uniqueId val="{00000006-33AB-4E74-B711-FF9C64D6881B}"/>
            </c:ext>
          </c:extLst>
        </c:ser>
        <c:dLbls>
          <c:dLblPos val="outEnd"/>
          <c:showLegendKey val="0"/>
          <c:showVal val="1"/>
          <c:showCatName val="0"/>
          <c:showSerName val="0"/>
          <c:showPercent val="0"/>
          <c:showBubbleSize val="0"/>
        </c:dLbls>
        <c:gapWidth val="182"/>
        <c:axId val="598394392"/>
        <c:axId val="598395176"/>
      </c:barChart>
      <c:catAx>
        <c:axId val="598394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98395176"/>
        <c:crosses val="autoZero"/>
        <c:auto val="1"/>
        <c:lblAlgn val="ctr"/>
        <c:lblOffset val="100"/>
        <c:noMultiLvlLbl val="0"/>
      </c:catAx>
      <c:valAx>
        <c:axId val="59839517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983943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300" b="0" i="0" u="none" strike="noStrike" kern="1200" spc="0" baseline="0">
                <a:solidFill>
                  <a:schemeClr val="tx1"/>
                </a:solidFill>
                <a:latin typeface="+mn-lt"/>
                <a:ea typeface="+mn-ea"/>
                <a:cs typeface="+mn-cs"/>
              </a:defRPr>
            </a:pPr>
            <a:r>
              <a:rPr lang="en-US" sz="2300" dirty="0" smtClean="0">
                <a:solidFill>
                  <a:schemeClr val="tx1"/>
                </a:solidFill>
              </a:rPr>
              <a:t>Percent</a:t>
            </a:r>
            <a:r>
              <a:rPr lang="en-US" sz="2300" baseline="0" dirty="0" smtClean="0">
                <a:solidFill>
                  <a:schemeClr val="tx1"/>
                </a:solidFill>
              </a:rPr>
              <a:t> of WCSD Students Chronically Absent                                  by Race and Subgroup, 2016-17.</a:t>
            </a:r>
            <a:endParaRPr lang="en-US" sz="2300" dirty="0">
              <a:solidFill>
                <a:schemeClr val="tx1"/>
              </a:solidFill>
            </a:endParaRPr>
          </a:p>
        </c:rich>
      </c:tx>
      <c:layout/>
      <c:overlay val="0"/>
      <c:spPr>
        <a:noFill/>
        <a:ln>
          <a:noFill/>
        </a:ln>
        <a:effectLst/>
      </c:spPr>
      <c:txPr>
        <a:bodyPr rot="0" spcFirstLastPara="1" vertOverflow="ellipsis" vert="horz" wrap="square" anchor="ctr" anchorCtr="1"/>
        <a:lstStyle/>
        <a:p>
          <a:pPr>
            <a:defRPr sz="23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4321807600136938"/>
          <c:y val="0.14628888888888886"/>
          <c:w val="0.75239586899463651"/>
          <c:h val="0.77425511811023617"/>
        </c:manualLayout>
      </c:layout>
      <c:barChart>
        <c:barDir val="bar"/>
        <c:grouping val="clustered"/>
        <c:varyColors val="0"/>
        <c:ser>
          <c:idx val="0"/>
          <c:order val="0"/>
          <c:tx>
            <c:strRef>
              <c:f>'Race and Chronic All'!$B$37</c:f>
              <c:strCache>
                <c:ptCount val="1"/>
                <c:pt idx="0">
                  <c:v>Homeless</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 and Chronic All'!$A$38:$A$44</c:f>
              <c:strCache>
                <c:ptCount val="7"/>
                <c:pt idx="0">
                  <c:v>Pacific Islander (n=725)</c:v>
                </c:pt>
                <c:pt idx="1">
                  <c:v>Multi-Racial (n=3785)</c:v>
                </c:pt>
                <c:pt idx="2">
                  <c:v>Native American (n=913)</c:v>
                </c:pt>
                <c:pt idx="3">
                  <c:v>Hispanic (n=26035)</c:v>
                </c:pt>
                <c:pt idx="4">
                  <c:v>White (n=28930)</c:v>
                </c:pt>
                <c:pt idx="5">
                  <c:v>Black (n=1483)</c:v>
                </c:pt>
                <c:pt idx="6">
                  <c:v>Asian (n=2903)</c:v>
                </c:pt>
              </c:strCache>
            </c:strRef>
          </c:cat>
          <c:val>
            <c:numRef>
              <c:f>'Race and Chronic All'!$B$38:$B$44</c:f>
              <c:numCache>
                <c:formatCode>0%</c:formatCode>
                <c:ptCount val="7"/>
                <c:pt idx="0">
                  <c:v>0.47299999999999998</c:v>
                </c:pt>
                <c:pt idx="1">
                  <c:v>0.46599999999999997</c:v>
                </c:pt>
                <c:pt idx="2">
                  <c:v>0.43500000000000005</c:v>
                </c:pt>
                <c:pt idx="3">
                  <c:v>0.33999999999999997</c:v>
                </c:pt>
                <c:pt idx="4">
                  <c:v>0.36199999999999999</c:v>
                </c:pt>
                <c:pt idx="5">
                  <c:v>0.30600000000000005</c:v>
                </c:pt>
                <c:pt idx="6">
                  <c:v>0.10299999999999998</c:v>
                </c:pt>
              </c:numCache>
            </c:numRef>
          </c:val>
          <c:extLst>
            <c:ext xmlns:c16="http://schemas.microsoft.com/office/drawing/2014/chart" uri="{C3380CC4-5D6E-409C-BE32-E72D297353CC}">
              <c16:uniqueId val="{00000000-33AB-4E74-B711-FF9C64D6881B}"/>
            </c:ext>
          </c:extLst>
        </c:ser>
        <c:ser>
          <c:idx val="2"/>
          <c:order val="1"/>
          <c:tx>
            <c:strRef>
              <c:f>'Race and Chronic All'!$D$37</c:f>
              <c:strCache>
                <c:ptCount val="1"/>
                <c:pt idx="0">
                  <c:v>Low Income</c:v>
                </c:pt>
              </c:strCache>
            </c:strRef>
          </c:tx>
          <c:spPr>
            <a:solidFill>
              <a:schemeClr val="accent3"/>
            </a:solidFill>
            <a:ln>
              <a:noFill/>
            </a:ln>
            <a:effectLst/>
          </c:spPr>
          <c:invertIfNegative val="0"/>
          <c:dLbls>
            <c:dLbl>
              <c:idx val="1"/>
              <c:layout>
                <c:manualLayout>
                  <c:x val="-2.9239766081872419E-3"/>
                  <c:y val="-6.666666666666585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3AB-4E74-B711-FF9C64D6881B}"/>
                </c:ext>
              </c:extLst>
            </c:dLbl>
            <c:dLbl>
              <c:idx val="5"/>
              <c:layout>
                <c:manualLayout>
                  <c:x val="-5.8479532163742687E-3"/>
                  <c:y val="-6.666666666666667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3AB-4E74-B711-FF9C64D6881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 and Chronic All'!$A$38:$A$44</c:f>
              <c:strCache>
                <c:ptCount val="7"/>
                <c:pt idx="0">
                  <c:v>Pacific Islander (n=725)</c:v>
                </c:pt>
                <c:pt idx="1">
                  <c:v>Multi-Racial (n=3785)</c:v>
                </c:pt>
                <c:pt idx="2">
                  <c:v>Native American (n=913)</c:v>
                </c:pt>
                <c:pt idx="3">
                  <c:v>Hispanic (n=26035)</c:v>
                </c:pt>
                <c:pt idx="4">
                  <c:v>White (n=28930)</c:v>
                </c:pt>
                <c:pt idx="5">
                  <c:v>Black (n=1483)</c:v>
                </c:pt>
                <c:pt idx="6">
                  <c:v>Asian (n=2903)</c:v>
                </c:pt>
              </c:strCache>
            </c:strRef>
          </c:cat>
          <c:val>
            <c:numRef>
              <c:f>'Race and Chronic All'!$D$38:$D$44</c:f>
              <c:numCache>
                <c:formatCode>0%</c:formatCode>
                <c:ptCount val="7"/>
                <c:pt idx="0">
                  <c:v>0.245</c:v>
                </c:pt>
                <c:pt idx="1">
                  <c:v>0.249</c:v>
                </c:pt>
                <c:pt idx="2">
                  <c:v>0.27700000000000002</c:v>
                </c:pt>
                <c:pt idx="3">
                  <c:v>0.17700000000000005</c:v>
                </c:pt>
                <c:pt idx="4">
                  <c:v>0.247</c:v>
                </c:pt>
                <c:pt idx="5">
                  <c:v>0.26</c:v>
                </c:pt>
                <c:pt idx="6">
                  <c:v>9.9999999999999978E-2</c:v>
                </c:pt>
              </c:numCache>
            </c:numRef>
          </c:val>
          <c:extLst>
            <c:ext xmlns:c16="http://schemas.microsoft.com/office/drawing/2014/chart" uri="{C3380CC4-5D6E-409C-BE32-E72D297353CC}">
              <c16:uniqueId val="{00000004-33AB-4E74-B711-FF9C64D6881B}"/>
            </c:ext>
          </c:extLst>
        </c:ser>
        <c:dLbls>
          <c:dLblPos val="outEnd"/>
          <c:showLegendKey val="0"/>
          <c:showVal val="1"/>
          <c:showCatName val="0"/>
          <c:showSerName val="0"/>
          <c:showPercent val="0"/>
          <c:showBubbleSize val="0"/>
        </c:dLbls>
        <c:gapWidth val="182"/>
        <c:axId val="598394392"/>
        <c:axId val="598395176"/>
      </c:barChart>
      <c:catAx>
        <c:axId val="598394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98395176"/>
        <c:crosses val="autoZero"/>
        <c:auto val="1"/>
        <c:lblAlgn val="ctr"/>
        <c:lblOffset val="100"/>
        <c:noMultiLvlLbl val="0"/>
      </c:catAx>
      <c:valAx>
        <c:axId val="59839517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983943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b="0" i="0" baseline="0" dirty="0">
                <a:effectLst/>
              </a:rPr>
              <a:t>Percent of WCSD Students Chronically Absent </a:t>
            </a:r>
            <a:r>
              <a:rPr lang="en-US" sz="2400" b="0" i="0" baseline="0" dirty="0" smtClean="0">
                <a:effectLst/>
              </a:rPr>
              <a:t>            by </a:t>
            </a:r>
            <a:r>
              <a:rPr lang="en-US" sz="2400" b="0" i="0" baseline="0" dirty="0">
                <a:effectLst/>
              </a:rPr>
              <a:t>Subgroup, 2016-17.</a:t>
            </a:r>
            <a:endParaRPr lang="en-US" sz="2400" dirty="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2276380275474408E-2"/>
          <c:y val="0.15968101487314085"/>
          <c:w val="0.91149943093396513"/>
          <c:h val="0.44042344706911635"/>
        </c:manualLayout>
      </c:layout>
      <c:barChart>
        <c:barDir val="col"/>
        <c:grouping val="stacked"/>
        <c:varyColors val="0"/>
        <c:ser>
          <c:idx val="0"/>
          <c:order val="0"/>
          <c:tx>
            <c:strRef>
              <c:f>'Sub Groups PPT'!$C$22</c:f>
              <c:strCache>
                <c:ptCount val="1"/>
                <c:pt idx="0">
                  <c:v>Severe Chronic (20% or more days absent)</c:v>
                </c:pt>
              </c:strCache>
            </c:strRef>
          </c:tx>
          <c:spPr>
            <a:solidFill>
              <a:srgbClr val="ACC77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95000"/>
                        <a:lumOff val="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 Groups PPT'!$A$23:$A$36</c:f>
              <c:strCache>
                <c:ptCount val="14"/>
                <c:pt idx="0">
                  <c:v>Gifted</c:v>
                </c:pt>
                <c:pt idx="1">
                  <c:v>Non-Gifted</c:v>
                </c:pt>
                <c:pt idx="3">
                  <c:v>English Learner</c:v>
                </c:pt>
                <c:pt idx="4">
                  <c:v>Non-English Learner</c:v>
                </c:pt>
                <c:pt idx="6">
                  <c:v>Low Income</c:v>
                </c:pt>
                <c:pt idx="7">
                  <c:v>Non-Low Inclome</c:v>
                </c:pt>
                <c:pt idx="9">
                  <c:v>Special Education</c:v>
                </c:pt>
                <c:pt idx="10">
                  <c:v>Non-Special Education</c:v>
                </c:pt>
                <c:pt idx="12">
                  <c:v>Homelessness</c:v>
                </c:pt>
                <c:pt idx="13">
                  <c:v>Non-Homeless</c:v>
                </c:pt>
              </c:strCache>
            </c:strRef>
          </c:cat>
          <c:val>
            <c:numRef>
              <c:f>'Sub Groups PPT'!$C$23:$C$36</c:f>
              <c:numCache>
                <c:formatCode>0%</c:formatCode>
                <c:ptCount val="14"/>
                <c:pt idx="0">
                  <c:v>1.2E-2</c:v>
                </c:pt>
                <c:pt idx="1">
                  <c:v>3.1E-2</c:v>
                </c:pt>
                <c:pt idx="3">
                  <c:v>0.03</c:v>
                </c:pt>
                <c:pt idx="4">
                  <c:v>2.9000000000000001E-2</c:v>
                </c:pt>
                <c:pt idx="6">
                  <c:v>4.3999999999999997E-2</c:v>
                </c:pt>
                <c:pt idx="7">
                  <c:v>1.6E-2</c:v>
                </c:pt>
                <c:pt idx="9">
                  <c:v>0.06</c:v>
                </c:pt>
                <c:pt idx="10">
                  <c:v>2.5000000000000001E-2</c:v>
                </c:pt>
                <c:pt idx="12">
                  <c:v>0.11799999999999999</c:v>
                </c:pt>
                <c:pt idx="13">
                  <c:v>2.5999999999999999E-2</c:v>
                </c:pt>
              </c:numCache>
            </c:numRef>
          </c:val>
          <c:extLst>
            <c:ext xmlns:c16="http://schemas.microsoft.com/office/drawing/2014/chart" uri="{C3380CC4-5D6E-409C-BE32-E72D297353CC}">
              <c16:uniqueId val="{00000000-EFF6-4A5F-BA53-BB3906CC666E}"/>
            </c:ext>
          </c:extLst>
        </c:ser>
        <c:ser>
          <c:idx val="1"/>
          <c:order val="1"/>
          <c:tx>
            <c:strRef>
              <c:f>'Sub Groups PPT'!$D$22</c:f>
              <c:strCache>
                <c:ptCount val="1"/>
                <c:pt idx="0">
                  <c:v>Chronic (10-19% days absent)</c:v>
                </c:pt>
              </c:strCache>
            </c:strRef>
          </c:tx>
          <c:spPr>
            <a:solidFill>
              <a:srgbClr val="E1EA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95000"/>
                        <a:lumOff val="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 Groups PPT'!$A$23:$A$36</c:f>
              <c:strCache>
                <c:ptCount val="14"/>
                <c:pt idx="0">
                  <c:v>Gifted</c:v>
                </c:pt>
                <c:pt idx="1">
                  <c:v>Non-Gifted</c:v>
                </c:pt>
                <c:pt idx="3">
                  <c:v>English Learner</c:v>
                </c:pt>
                <c:pt idx="4">
                  <c:v>Non-English Learner</c:v>
                </c:pt>
                <c:pt idx="6">
                  <c:v>Low Income</c:v>
                </c:pt>
                <c:pt idx="7">
                  <c:v>Non-Low Inclome</c:v>
                </c:pt>
                <c:pt idx="9">
                  <c:v>Special Education</c:v>
                </c:pt>
                <c:pt idx="10">
                  <c:v>Non-Special Education</c:v>
                </c:pt>
                <c:pt idx="12">
                  <c:v>Homelessness</c:v>
                </c:pt>
                <c:pt idx="13">
                  <c:v>Non-Homeless</c:v>
                </c:pt>
              </c:strCache>
            </c:strRef>
          </c:cat>
          <c:val>
            <c:numRef>
              <c:f>'Sub Groups PPT'!$D$23:$D$36</c:f>
              <c:numCache>
                <c:formatCode>0%</c:formatCode>
                <c:ptCount val="14"/>
                <c:pt idx="0">
                  <c:v>6.8000000000000005E-2</c:v>
                </c:pt>
                <c:pt idx="1">
                  <c:v>0.124</c:v>
                </c:pt>
                <c:pt idx="3">
                  <c:v>0.13100000000000001</c:v>
                </c:pt>
                <c:pt idx="4">
                  <c:v>0.11799999999999999</c:v>
                </c:pt>
                <c:pt idx="6">
                  <c:v>0.157</c:v>
                </c:pt>
                <c:pt idx="7">
                  <c:v>8.5999999999999993E-2</c:v>
                </c:pt>
                <c:pt idx="9">
                  <c:v>0.17499999999999999</c:v>
                </c:pt>
                <c:pt idx="10">
                  <c:v>0.112</c:v>
                </c:pt>
                <c:pt idx="12">
                  <c:v>0.23899999999999999</c:v>
                </c:pt>
                <c:pt idx="13">
                  <c:v>0.11600000000000001</c:v>
                </c:pt>
              </c:numCache>
            </c:numRef>
          </c:val>
          <c:extLst>
            <c:ext xmlns:c16="http://schemas.microsoft.com/office/drawing/2014/chart" uri="{C3380CC4-5D6E-409C-BE32-E72D297353CC}">
              <c16:uniqueId val="{00000001-EFF6-4A5F-BA53-BB3906CC666E}"/>
            </c:ext>
          </c:extLst>
        </c:ser>
        <c:dLbls>
          <c:dLblPos val="ctr"/>
          <c:showLegendKey val="0"/>
          <c:showVal val="1"/>
          <c:showCatName val="0"/>
          <c:showSerName val="0"/>
          <c:showPercent val="0"/>
          <c:showBubbleSize val="0"/>
        </c:dLbls>
        <c:gapWidth val="40"/>
        <c:overlap val="100"/>
        <c:axId val="442450760"/>
        <c:axId val="442458208"/>
      </c:barChart>
      <c:catAx>
        <c:axId val="442450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42458208"/>
        <c:crosses val="autoZero"/>
        <c:auto val="1"/>
        <c:lblAlgn val="ctr"/>
        <c:lblOffset val="100"/>
        <c:noMultiLvlLbl val="0"/>
      </c:catAx>
      <c:valAx>
        <c:axId val="442458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2450760"/>
        <c:crosses val="autoZero"/>
        <c:crossBetween val="between"/>
      </c:valAx>
      <c:spPr>
        <a:noFill/>
        <a:ln>
          <a:noFill/>
        </a:ln>
        <a:effectLst/>
      </c:spPr>
    </c:plotArea>
    <c:legend>
      <c:legendPos val="b"/>
      <c:layout>
        <c:manualLayout>
          <c:xMode val="edge"/>
          <c:yMode val="edge"/>
          <c:x val="5.2949852507374634E-2"/>
          <c:y val="0.90595678040244965"/>
          <c:w val="0.9"/>
          <c:h val="7.584496937882764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dirty="0">
                <a:solidFill>
                  <a:schemeClr val="tx1"/>
                </a:solidFill>
              </a:rPr>
              <a:t>Percent</a:t>
            </a:r>
            <a:r>
              <a:rPr lang="en-US" sz="2400" baseline="0" dirty="0">
                <a:solidFill>
                  <a:schemeClr val="tx1"/>
                </a:solidFill>
              </a:rPr>
              <a:t> of WCSD Students Chronically Absent </a:t>
            </a:r>
            <a:r>
              <a:rPr lang="en-US" sz="2400" baseline="0" dirty="0" smtClean="0">
                <a:solidFill>
                  <a:schemeClr val="tx1"/>
                </a:solidFill>
              </a:rPr>
              <a:t>               by </a:t>
            </a:r>
            <a:r>
              <a:rPr lang="en-US" sz="2400" baseline="0" dirty="0">
                <a:solidFill>
                  <a:schemeClr val="tx1"/>
                </a:solidFill>
              </a:rPr>
              <a:t>Disability, 2016-17</a:t>
            </a:r>
            <a:endParaRPr lang="en-US" sz="2400" dirty="0">
              <a:solidFill>
                <a:schemeClr val="tx1"/>
              </a:solidFill>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5182083761268973"/>
          <c:y val="0.15908888888888889"/>
          <c:w val="0.61219365514093349"/>
          <c:h val="0.68548451443569558"/>
        </c:manualLayout>
      </c:layout>
      <c:barChart>
        <c:barDir val="bar"/>
        <c:grouping val="stacked"/>
        <c:varyColors val="0"/>
        <c:ser>
          <c:idx val="0"/>
          <c:order val="0"/>
          <c:tx>
            <c:strRef>
              <c:f>Disability!$D$35</c:f>
              <c:strCache>
                <c:ptCount val="1"/>
                <c:pt idx="0">
                  <c:v>Severe Chronic (20% or more days absent)</c:v>
                </c:pt>
              </c:strCache>
            </c:strRef>
          </c:tx>
          <c:spPr>
            <a:solidFill>
              <a:srgbClr val="F0E33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Disability!$A$36:$A$48</c:f>
              <c:strCache>
                <c:ptCount val="12"/>
                <c:pt idx="0">
                  <c:v>Speech/Language Impairment</c:v>
                </c:pt>
                <c:pt idx="1">
                  <c:v>Autism Spectrum Disorder</c:v>
                </c:pt>
                <c:pt idx="2">
                  <c:v>Specific Learning Disability</c:v>
                </c:pt>
                <c:pt idx="3">
                  <c:v>Visual Impairment/Blind</c:v>
                </c:pt>
                <c:pt idx="4">
                  <c:v>Developmental Delay</c:v>
                </c:pt>
                <c:pt idx="5">
                  <c:v>Health Impairment</c:v>
                </c:pt>
                <c:pt idx="6">
                  <c:v>Traumatic Brain Injury</c:v>
                </c:pt>
                <c:pt idx="7">
                  <c:v>Hearing Impairment/Deaf</c:v>
                </c:pt>
                <c:pt idx="8">
                  <c:v>Orthopedic Impairment</c:v>
                </c:pt>
                <c:pt idx="9">
                  <c:v>Intellectual Disability</c:v>
                </c:pt>
                <c:pt idx="10">
                  <c:v>Multiple Impairments</c:v>
                </c:pt>
                <c:pt idx="11">
                  <c:v>Emotional Disturbance</c:v>
                </c:pt>
              </c:strCache>
            </c:strRef>
          </c:cat>
          <c:val>
            <c:numRef>
              <c:f>Disability!$D$36:$D$48</c:f>
              <c:numCache>
                <c:formatCode>0%</c:formatCode>
                <c:ptCount val="12"/>
                <c:pt idx="0">
                  <c:v>1.6457680250783698E-2</c:v>
                </c:pt>
                <c:pt idx="1">
                  <c:v>5.0824175824175824E-2</c:v>
                </c:pt>
                <c:pt idx="2">
                  <c:v>5.8317843866171004E-2</c:v>
                </c:pt>
                <c:pt idx="3">
                  <c:v>6.25E-2</c:v>
                </c:pt>
                <c:pt idx="4">
                  <c:v>3.3333333333333333E-2</c:v>
                </c:pt>
                <c:pt idx="5">
                  <c:v>6.6021126760563376E-2</c:v>
                </c:pt>
                <c:pt idx="6">
                  <c:v>9.0909090909090912E-2</c:v>
                </c:pt>
                <c:pt idx="7">
                  <c:v>2.3255813953488372E-2</c:v>
                </c:pt>
                <c:pt idx="8">
                  <c:v>9.5238095238095233E-2</c:v>
                </c:pt>
                <c:pt idx="9">
                  <c:v>8.4210526315789472E-2</c:v>
                </c:pt>
                <c:pt idx="10">
                  <c:v>0.17209302325581396</c:v>
                </c:pt>
                <c:pt idx="11">
                  <c:v>0.16785714285714284</c:v>
                </c:pt>
              </c:numCache>
            </c:numRef>
          </c:val>
          <c:extLst>
            <c:ext xmlns:c16="http://schemas.microsoft.com/office/drawing/2014/chart" uri="{C3380CC4-5D6E-409C-BE32-E72D297353CC}">
              <c16:uniqueId val="{00000000-5DA6-4A13-9DBF-02512BD98D85}"/>
            </c:ext>
          </c:extLst>
        </c:ser>
        <c:ser>
          <c:idx val="1"/>
          <c:order val="1"/>
          <c:tx>
            <c:strRef>
              <c:f>Disability!$E$35</c:f>
              <c:strCache>
                <c:ptCount val="1"/>
                <c:pt idx="0">
                  <c:v>Chronic (10-19% days absent)</c:v>
                </c:pt>
              </c:strCache>
            </c:strRef>
          </c:tx>
          <c:spPr>
            <a:solidFill>
              <a:srgbClr val="F9F4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Disability!$A$36:$A$48</c:f>
              <c:strCache>
                <c:ptCount val="12"/>
                <c:pt idx="0">
                  <c:v>Speech/Language Impairment</c:v>
                </c:pt>
                <c:pt idx="1">
                  <c:v>Autism Spectrum Disorder</c:v>
                </c:pt>
                <c:pt idx="2">
                  <c:v>Specific Learning Disability</c:v>
                </c:pt>
                <c:pt idx="3">
                  <c:v>Visual Impairment/Blind</c:v>
                </c:pt>
                <c:pt idx="4">
                  <c:v>Developmental Delay</c:v>
                </c:pt>
                <c:pt idx="5">
                  <c:v>Health Impairment</c:v>
                </c:pt>
                <c:pt idx="6">
                  <c:v>Traumatic Brain Injury</c:v>
                </c:pt>
                <c:pt idx="7">
                  <c:v>Hearing Impairment/Deaf</c:v>
                </c:pt>
                <c:pt idx="8">
                  <c:v>Orthopedic Impairment</c:v>
                </c:pt>
                <c:pt idx="9">
                  <c:v>Intellectual Disability</c:v>
                </c:pt>
                <c:pt idx="10">
                  <c:v>Multiple Impairments</c:v>
                </c:pt>
                <c:pt idx="11">
                  <c:v>Emotional Disturbance</c:v>
                </c:pt>
              </c:strCache>
            </c:strRef>
          </c:cat>
          <c:val>
            <c:numRef>
              <c:f>Disability!$E$36:$E$48</c:f>
              <c:numCache>
                <c:formatCode>0%</c:formatCode>
                <c:ptCount val="12"/>
                <c:pt idx="0">
                  <c:v>0.13793103448275862</c:v>
                </c:pt>
                <c:pt idx="1">
                  <c:v>0.17307692307692307</c:v>
                </c:pt>
                <c:pt idx="2">
                  <c:v>0.16612453531598512</c:v>
                </c:pt>
                <c:pt idx="3">
                  <c:v>0.1875</c:v>
                </c:pt>
                <c:pt idx="4">
                  <c:v>0.23333333333333334</c:v>
                </c:pt>
                <c:pt idx="5">
                  <c:v>0.20070422535211269</c:v>
                </c:pt>
                <c:pt idx="6">
                  <c:v>0.18181818181818182</c:v>
                </c:pt>
                <c:pt idx="7">
                  <c:v>0.2558139534883721</c:v>
                </c:pt>
                <c:pt idx="8">
                  <c:v>0.19047619047619047</c:v>
                </c:pt>
                <c:pt idx="9">
                  <c:v>0.22807017543859648</c:v>
                </c:pt>
                <c:pt idx="10">
                  <c:v>0.24651162790697675</c:v>
                </c:pt>
                <c:pt idx="11">
                  <c:v>0.26071428571428573</c:v>
                </c:pt>
              </c:numCache>
            </c:numRef>
          </c:val>
          <c:extLst>
            <c:ext xmlns:c16="http://schemas.microsoft.com/office/drawing/2014/chart" uri="{C3380CC4-5D6E-409C-BE32-E72D297353CC}">
              <c16:uniqueId val="{00000001-5DA6-4A13-9DBF-02512BD98D85}"/>
            </c:ext>
          </c:extLst>
        </c:ser>
        <c:dLbls>
          <c:dLblPos val="ctr"/>
          <c:showLegendKey val="0"/>
          <c:showVal val="1"/>
          <c:showCatName val="0"/>
          <c:showSerName val="0"/>
          <c:showPercent val="0"/>
          <c:showBubbleSize val="0"/>
        </c:dLbls>
        <c:gapWidth val="75"/>
        <c:overlap val="100"/>
        <c:axId val="288283240"/>
        <c:axId val="288284024"/>
      </c:barChart>
      <c:catAx>
        <c:axId val="288283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88284024"/>
        <c:crosses val="autoZero"/>
        <c:auto val="1"/>
        <c:lblAlgn val="ctr"/>
        <c:lblOffset val="100"/>
        <c:noMultiLvlLbl val="0"/>
      </c:catAx>
      <c:valAx>
        <c:axId val="288284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88283240"/>
        <c:crosses val="autoZero"/>
        <c:crossBetween val="between"/>
      </c:valAx>
      <c:spPr>
        <a:noFill/>
        <a:ln>
          <a:noFill/>
        </a:ln>
        <a:effectLst/>
      </c:spPr>
    </c:plotArea>
    <c:legend>
      <c:legendPos val="b"/>
      <c:layout>
        <c:manualLayout>
          <c:xMode val="edge"/>
          <c:yMode val="edge"/>
          <c:x val="3.3500399406595931E-2"/>
          <c:y val="0.93258967629046374"/>
          <c:w val="0.93879618851991331"/>
          <c:h val="5.6299212598425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0.61947</cdr:x>
      <cdr:y>0.4127</cdr:y>
    </cdr:from>
    <cdr:to>
      <cdr:x>0.97186</cdr:x>
      <cdr:y>0.74196</cdr:y>
    </cdr:to>
    <cdr:sp macro="" textlink="">
      <cdr:nvSpPr>
        <cdr:cNvPr id="2" name="Oval 1"/>
        <cdr:cNvSpPr/>
      </cdr:nvSpPr>
      <cdr:spPr>
        <a:xfrm xmlns:a="http://schemas.openxmlformats.org/drawingml/2006/main">
          <a:off x="5334000" y="1981200"/>
          <a:ext cx="3034287" cy="1580655"/>
        </a:xfrm>
        <a:prstGeom xmlns:a="http://schemas.openxmlformats.org/drawingml/2006/main" prst="ellipse">
          <a:avLst/>
        </a:prstGeom>
        <a:noFill xmlns:a="http://schemas.openxmlformats.org/drawingml/2006/main"/>
        <a:ln xmlns:a="http://schemas.openxmlformats.org/drawingml/2006/main">
          <a:solidFill>
            <a:srgbClr val="FE55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64008" rIns="0" bIns="0"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2000" dirty="0" smtClean="0">
              <a:solidFill>
                <a:srgbClr val="C00000"/>
              </a:solidFill>
              <a:latin typeface="Constantia" panose="02030602050306030303" pitchFamily="18" charset="0"/>
            </a:rPr>
            <a:t>Medical excuses account for the largest portion of absences</a:t>
          </a:r>
          <a:endParaRPr lang="en-US" sz="2000" dirty="0">
            <a:solidFill>
              <a:srgbClr val="C00000"/>
            </a:solidFill>
            <a:latin typeface="Constantia" panose="02030602050306030303"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301" tIns="46150" rIns="92301" bIns="4615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301" tIns="46150" rIns="92301" bIns="46150" rtlCol="0"/>
          <a:lstStyle>
            <a:lvl1pPr algn="r">
              <a:defRPr sz="1200"/>
            </a:lvl1pPr>
          </a:lstStyle>
          <a:p>
            <a:fld id="{F0C80DA7-5D67-4B07-B396-0AA5A94EE9B4}" type="datetimeFigureOut">
              <a:rPr lang="en-US" smtClean="0"/>
              <a:pPr/>
              <a:t>6/15/2018</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301" tIns="46150" rIns="92301" bIns="4615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301" tIns="46150" rIns="92301" bIns="46150" rtlCol="0" anchor="b"/>
          <a:lstStyle>
            <a:lvl1pPr algn="r">
              <a:defRPr sz="1200"/>
            </a:lvl1pPr>
          </a:lstStyle>
          <a:p>
            <a:fld id="{B3CDEF66-F6DD-4509-92D5-75F7DF8931F2}" type="slidenum">
              <a:rPr lang="en-US" smtClean="0"/>
              <a:pPr/>
              <a:t>‹#›</a:t>
            </a:fld>
            <a:endParaRPr lang="en-US" dirty="0"/>
          </a:p>
        </p:txBody>
      </p:sp>
    </p:spTree>
    <p:extLst>
      <p:ext uri="{BB962C8B-B14F-4D97-AF65-F5344CB8AC3E}">
        <p14:creationId xmlns:p14="http://schemas.microsoft.com/office/powerpoint/2010/main" val="1602828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301" tIns="46150" rIns="92301" bIns="4615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301" tIns="46150" rIns="92301" bIns="46150" rtlCol="0"/>
          <a:lstStyle>
            <a:lvl1pPr algn="r">
              <a:defRPr sz="1200"/>
            </a:lvl1pPr>
          </a:lstStyle>
          <a:p>
            <a:fld id="{050F2372-A11F-4122-A995-C8791998D371}" type="datetimeFigureOut">
              <a:rPr lang="en-US" smtClean="0"/>
              <a:pPr/>
              <a:t>6/15/2018</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301" tIns="46150" rIns="92301" bIns="46150"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301" tIns="46150" rIns="92301" bIns="461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301" tIns="46150" rIns="92301" bIns="461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301" tIns="46150" rIns="92301" bIns="46150" rtlCol="0" anchor="b"/>
          <a:lstStyle>
            <a:lvl1pPr algn="r">
              <a:defRPr sz="1200"/>
            </a:lvl1pPr>
          </a:lstStyle>
          <a:p>
            <a:fld id="{1EA8696D-FAA4-4FE7-939E-2F9B03F5BEE6}" type="slidenum">
              <a:rPr lang="en-US" smtClean="0"/>
              <a:pPr/>
              <a:t>‹#›</a:t>
            </a:fld>
            <a:endParaRPr lang="en-US" dirty="0"/>
          </a:p>
        </p:txBody>
      </p:sp>
    </p:spTree>
    <p:extLst>
      <p:ext uri="{BB962C8B-B14F-4D97-AF65-F5344CB8AC3E}">
        <p14:creationId xmlns:p14="http://schemas.microsoft.com/office/powerpoint/2010/main" val="2321955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Presented</a:t>
            </a:r>
            <a:r>
              <a:rPr lang="en-US" baseline="0" dirty="0" smtClean="0"/>
              <a:t> to the Office of Accountability on October 30, 2017</a:t>
            </a:r>
          </a:p>
          <a:p>
            <a:endParaRPr lang="en-US" baseline="0" dirty="0" smtClean="0"/>
          </a:p>
          <a:p>
            <a:r>
              <a:rPr lang="en-US" baseline="0" dirty="0" smtClean="0"/>
              <a:t>For information about this presentation or data contained within this summary, please contact Jennifer Harris at jharris@washoeschools.net</a:t>
            </a:r>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1</a:t>
            </a:fld>
            <a:endParaRPr lang="en-US" dirty="0"/>
          </a:p>
        </p:txBody>
      </p:sp>
    </p:spTree>
    <p:extLst>
      <p:ext uri="{BB962C8B-B14F-4D97-AF65-F5344CB8AC3E}">
        <p14:creationId xmlns:p14="http://schemas.microsoft.com/office/powerpoint/2010/main" val="1406725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smtClean="0">
                <a:ea typeface="ＭＳ Ｐゴシック" panose="020B0600070205080204" pitchFamily="34" charset="-128"/>
              </a:rPr>
              <a:t>Graph reads “Of the students enrolled in kindergarten in school year 2016-17, 17 percent of them were chronically absent.”</a:t>
            </a:r>
          </a:p>
          <a:p>
            <a:endParaRPr lang="en-US" altLang="en-US" sz="1200" dirty="0" smtClean="0">
              <a:ea typeface="ＭＳ Ｐゴシック" panose="020B0600070205080204" pitchFamily="34" charset="-128"/>
            </a:endParaRPr>
          </a:p>
          <a:p>
            <a:r>
              <a:rPr lang="en-US" altLang="en-US" sz="1200" dirty="0" smtClean="0">
                <a:ea typeface="ＭＳ Ｐゴシック" panose="020B0600070205080204" pitchFamily="34" charset="-128"/>
              </a:rPr>
              <a:t>Grades k-1 have higher rates of chronic absenteeism than most expect. Attendance</a:t>
            </a:r>
            <a:r>
              <a:rPr lang="en-US" altLang="en-US" sz="1200" baseline="0" dirty="0" smtClean="0">
                <a:ea typeface="ＭＳ Ｐゴシック" panose="020B0600070205080204" pitchFamily="34" charset="-128"/>
              </a:rPr>
              <a:t> is not mandated by law in these grades.</a:t>
            </a:r>
          </a:p>
          <a:p>
            <a:endParaRPr lang="en-US" altLang="en-US" sz="1200" baseline="0" dirty="0" smtClean="0">
              <a:ea typeface="ＭＳ Ｐゴシック" panose="020B0600070205080204" pitchFamily="34" charset="-128"/>
            </a:endParaRPr>
          </a:p>
          <a:p>
            <a:r>
              <a:rPr lang="en-US" dirty="0" smtClean="0"/>
              <a:t>2016-17 total enrollment &amp; included in NSPF measure: kindergarten</a:t>
            </a:r>
            <a:r>
              <a:rPr lang="en-US" baseline="0" dirty="0" smtClean="0"/>
              <a:t> n=4884, grade 1 n=5062, grade 2 n=4959, grade 3 n=5414, grade 4 n=5432, grade 5 n=5285, grade 6 n=5116, grade 7 n=4887, grade 8 n=5000, grade 9 n=5020, grade 10 n=4805, grade 11 n=4644, grade 12 n=4157</a:t>
            </a:r>
            <a:endParaRPr lang="en-US" altLang="en-US" sz="1200"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10</a:t>
            </a:fld>
            <a:endParaRPr lang="en-US" dirty="0"/>
          </a:p>
        </p:txBody>
      </p:sp>
    </p:spTree>
    <p:extLst>
      <p:ext uri="{BB962C8B-B14F-4D97-AF65-F5344CB8AC3E}">
        <p14:creationId xmlns:p14="http://schemas.microsoft.com/office/powerpoint/2010/main" val="3606872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Graph reads “6 percent (184 of 2903) of Asian students enrolled in the WCSD in 2016-17 were chronically absent.”</a:t>
            </a:r>
          </a:p>
          <a:p>
            <a:endParaRPr lang="en-US" dirty="0" smtClean="0"/>
          </a:p>
          <a:p>
            <a:r>
              <a:rPr lang="en-US" dirty="0" smtClean="0"/>
              <a:t>Chi-Square showed a significant relationship between race and attendance group, </a:t>
            </a:r>
            <a:r>
              <a:rPr lang="en-US" i="1" dirty="0" smtClean="0"/>
              <a:t>X</a:t>
            </a:r>
            <a:r>
              <a:rPr lang="en-US" baseline="30000" dirty="0" smtClean="0"/>
              <a:t>2</a:t>
            </a:r>
            <a:r>
              <a:rPr lang="en-US" dirty="0" smtClean="0"/>
              <a:t> (12 N=64774) = 390.225, p&lt;.01, however, the strength of</a:t>
            </a:r>
            <a:r>
              <a:rPr lang="en-US" baseline="0" dirty="0" smtClean="0"/>
              <a:t> this relationship is weak, </a:t>
            </a:r>
            <a:r>
              <a:rPr lang="en-US" dirty="0" smtClean="0"/>
              <a:t>Cramer’s V = .055.</a:t>
            </a:r>
          </a:p>
          <a:p>
            <a:endParaRPr lang="en-US" dirty="0" smtClean="0"/>
          </a:p>
          <a:p>
            <a:r>
              <a:rPr lang="en-US" dirty="0" smtClean="0"/>
              <a:t>2016-17 total enrollment &amp; included in NSPF measure: Asian n=2903, Black n=1483, White n=28930, Hispanic n=26035, Native American n=913, Multi-Racial n=3785, Pacific Islander n=725</a:t>
            </a:r>
          </a:p>
          <a:p>
            <a:endParaRPr lang="en-US" dirty="0" smtClean="0"/>
          </a:p>
        </p:txBody>
      </p:sp>
      <p:sp>
        <p:nvSpPr>
          <p:cNvPr id="4" name="Slide Number Placeholder 3"/>
          <p:cNvSpPr>
            <a:spLocks noGrp="1"/>
          </p:cNvSpPr>
          <p:nvPr>
            <p:ph type="sldNum" sz="quarter" idx="10"/>
          </p:nvPr>
        </p:nvSpPr>
        <p:spPr/>
        <p:txBody>
          <a:bodyPr/>
          <a:lstStyle/>
          <a:p>
            <a:fld id="{1EA8696D-FAA4-4FE7-939E-2F9B03F5BEE6}" type="slidenum">
              <a:rPr lang="en-US" smtClean="0"/>
              <a:pPr/>
              <a:t>11</a:t>
            </a:fld>
            <a:endParaRPr lang="en-US" dirty="0"/>
          </a:p>
        </p:txBody>
      </p:sp>
    </p:spTree>
    <p:extLst>
      <p:ext uri="{BB962C8B-B14F-4D97-AF65-F5344CB8AC3E}">
        <p14:creationId xmlns:p14="http://schemas.microsoft.com/office/powerpoint/2010/main" val="3883223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 reads “Of Asian students who are</a:t>
            </a:r>
            <a:r>
              <a:rPr lang="en-US" baseline="0" dirty="0" smtClean="0"/>
              <a:t> gifted and talented, 4 percent of them were chronically absent in 2016-17.”</a:t>
            </a:r>
          </a:p>
          <a:p>
            <a:endParaRPr lang="en-US" baseline="0" dirty="0" smtClean="0"/>
          </a:p>
          <a:p>
            <a:r>
              <a:rPr lang="en-US" baseline="0" dirty="0" smtClean="0"/>
              <a:t>Chronic absenteeism varies by race and subgroup. Multi-racial and Pacific Islander students experiencing homelessness have the highest rates of chronic absenteeism (47%). Asian students who are gifted and talented have the lowest rates of chronic absenteeism (4</a:t>
            </a:r>
            <a:r>
              <a:rPr lang="en-US" baseline="0" dirty="0" smtClean="0"/>
              <a:t>%).</a:t>
            </a:r>
          </a:p>
          <a:p>
            <a:endParaRPr lang="en-US" baseline="0" dirty="0" smtClean="0"/>
          </a:p>
          <a:p>
            <a:r>
              <a:rPr lang="en-US" baseline="0" dirty="0" smtClean="0"/>
              <a:t>Note: There are 12 Native American English Learning students included in this calculation – all of them had satisfactory attendance which is why 0% is listed as the percentage of this group who were chronically absent. </a:t>
            </a:r>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12</a:t>
            </a:fld>
            <a:endParaRPr lang="en-US" dirty="0"/>
          </a:p>
        </p:txBody>
      </p:sp>
    </p:spTree>
    <p:extLst>
      <p:ext uri="{BB962C8B-B14F-4D97-AF65-F5344CB8AC3E}">
        <p14:creationId xmlns:p14="http://schemas.microsoft.com/office/powerpoint/2010/main" val="3980013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 reads “Of Asian students </a:t>
            </a:r>
            <a:r>
              <a:rPr lang="en-US" dirty="0" smtClean="0"/>
              <a:t>in low income families (indicated by </a:t>
            </a:r>
            <a:r>
              <a:rPr lang="en-US" baseline="0" dirty="0" smtClean="0"/>
              <a:t>free or reduced priced lunch status), 10 </a:t>
            </a:r>
            <a:r>
              <a:rPr lang="en-US" baseline="0" dirty="0" smtClean="0"/>
              <a:t>percent of them were chronically absent in 2016-17.”</a:t>
            </a:r>
          </a:p>
          <a:p>
            <a:endParaRPr lang="en-US" baseline="0" dirty="0" smtClean="0"/>
          </a:p>
          <a:p>
            <a:r>
              <a:rPr lang="en-US" baseline="0" dirty="0" smtClean="0"/>
              <a:t>Chronic absenteeism varies by race and subgroup. Multi-racial and Pacific Islander students experiencing homelessness have the highest rates of chronic absenteeism (47%). Asian students who are gifted and talented have the lowest rates of chronic absenteeism (4%).</a:t>
            </a:r>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13</a:t>
            </a:fld>
            <a:endParaRPr lang="en-US" dirty="0"/>
          </a:p>
        </p:txBody>
      </p:sp>
    </p:spTree>
    <p:extLst>
      <p:ext uri="{BB962C8B-B14F-4D97-AF65-F5344CB8AC3E}">
        <p14:creationId xmlns:p14="http://schemas.microsoft.com/office/powerpoint/2010/main" val="2125392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 reads “Of the 4525 gifted</a:t>
            </a:r>
            <a:r>
              <a:rPr lang="en-US" baseline="0" dirty="0" smtClean="0"/>
              <a:t> and talented students enrolled in the WCSD in 2016-17, 8 percent (n=359) of them were chronically absent.”</a:t>
            </a:r>
          </a:p>
          <a:p>
            <a:endParaRPr lang="en-US" baseline="0" dirty="0" smtClean="0"/>
          </a:p>
          <a:p>
            <a:r>
              <a:rPr lang="en-US" baseline="0" dirty="0" smtClean="0"/>
              <a:t>Students who experience homelessness have the highest rates of chronic absenteeism: 36 percent of them missed 10 percent or more of the days enrolled.</a:t>
            </a:r>
          </a:p>
          <a:p>
            <a:endParaRPr lang="en-US" baseline="0" dirty="0" smtClean="0"/>
          </a:p>
          <a:p>
            <a:r>
              <a:rPr lang="en-US" dirty="0" smtClean="0"/>
              <a:t>2016-17 enrollment &amp; included in NSPF measure: gifted n=4525, EL 10224, FRL n=31230, IEP 8367, CIT 2400</a:t>
            </a:r>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14</a:t>
            </a:fld>
            <a:endParaRPr lang="en-US" dirty="0"/>
          </a:p>
        </p:txBody>
      </p:sp>
    </p:spTree>
    <p:extLst>
      <p:ext uri="{BB962C8B-B14F-4D97-AF65-F5344CB8AC3E}">
        <p14:creationId xmlns:p14="http://schemas.microsoft.com/office/powerpoint/2010/main" val="2948044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reads: “Of students classified with emotional disturbance, 43 percent of them were chronically absent in 2016-17.” </a:t>
            </a:r>
          </a:p>
          <a:p>
            <a:endParaRPr lang="en-US" baseline="0" dirty="0" smtClean="0"/>
          </a:p>
          <a:p>
            <a:r>
              <a:rPr lang="en-US" baseline="0" dirty="0" smtClean="0"/>
              <a:t>Students classified with emotional disturbance or multiple impairments were 1.8 times more likely to have been chronically absent than all students with disabilities combined and more than 3 times more likely than students who do not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2016-17 enrollment &amp; included in NSPF measure: ED n=280, </a:t>
            </a:r>
            <a:r>
              <a:rPr lang="en-US" dirty="0" err="1" smtClean="0"/>
              <a:t>Mult</a:t>
            </a:r>
            <a:r>
              <a:rPr lang="en-US" dirty="0" smtClean="0"/>
              <a:t>. n=215, Intellectual Dis n=285,</a:t>
            </a:r>
            <a:r>
              <a:rPr lang="en-US" baseline="0" dirty="0" smtClean="0"/>
              <a:t> OI n=21, Hear n=43, Traumatic brain injury n=33, HI n=1136, DD n=30, blind n=16, SLD n=4304, autism n=728, SL n=1276</a:t>
            </a:r>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15</a:t>
            </a:fld>
            <a:endParaRPr lang="en-US" dirty="0"/>
          </a:p>
        </p:txBody>
      </p:sp>
    </p:spTree>
    <p:extLst>
      <p:ext uri="{BB962C8B-B14F-4D97-AF65-F5344CB8AC3E}">
        <p14:creationId xmlns:p14="http://schemas.microsoft.com/office/powerpoint/2010/main" val="2192710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 reads “Of male students in</a:t>
            </a:r>
            <a:r>
              <a:rPr lang="en-US" baseline="0" dirty="0" smtClean="0"/>
              <a:t> grade 9, 17 percent of them were chronically absent in 2016-17.”</a:t>
            </a:r>
          </a:p>
          <a:p>
            <a:endParaRPr lang="en-US" baseline="0" dirty="0" smtClean="0"/>
          </a:p>
          <a:p>
            <a:r>
              <a:rPr lang="en-US" dirty="0" smtClean="0"/>
              <a:t>There</a:t>
            </a:r>
            <a:r>
              <a:rPr lang="en-US" baseline="0" dirty="0" smtClean="0"/>
              <a:t> are no differences in rates of attendance between male and female students overall. However, significant differences emerge in grades 10 through 12, where female students experience </a:t>
            </a:r>
            <a:r>
              <a:rPr lang="en-US" u="sng" baseline="0" dirty="0" smtClean="0"/>
              <a:t>slightly</a:t>
            </a:r>
            <a:r>
              <a:rPr lang="en-US" baseline="0" dirty="0" smtClean="0"/>
              <a:t> higher rates of chronic absenteeism.  </a:t>
            </a:r>
          </a:p>
        </p:txBody>
      </p:sp>
      <p:sp>
        <p:nvSpPr>
          <p:cNvPr id="4" name="Slide Number Placeholder 3"/>
          <p:cNvSpPr>
            <a:spLocks noGrp="1"/>
          </p:cNvSpPr>
          <p:nvPr>
            <p:ph type="sldNum" sz="quarter" idx="10"/>
          </p:nvPr>
        </p:nvSpPr>
        <p:spPr/>
        <p:txBody>
          <a:bodyPr/>
          <a:lstStyle/>
          <a:p>
            <a:fld id="{1EA8696D-FAA4-4FE7-939E-2F9B03F5BEE6}" type="slidenum">
              <a:rPr lang="en-US" smtClean="0"/>
              <a:pPr/>
              <a:t>16</a:t>
            </a:fld>
            <a:endParaRPr lang="en-US" dirty="0"/>
          </a:p>
        </p:txBody>
      </p:sp>
    </p:spTree>
    <p:extLst>
      <p:ext uri="{BB962C8B-B14F-4D97-AF65-F5344CB8AC3E}">
        <p14:creationId xmlns:p14="http://schemas.microsoft.com/office/powerpoint/2010/main" val="878178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 reads “Of all female</a:t>
            </a:r>
            <a:r>
              <a:rPr lang="en-US" baseline="0" dirty="0" smtClean="0"/>
              <a:t> students in grades 9 through 12 in 2016-17, 20 percent of them were chronically absent.”</a:t>
            </a:r>
          </a:p>
          <a:p>
            <a:endParaRPr lang="en-US" baseline="0" dirty="0" smtClean="0"/>
          </a:p>
          <a:p>
            <a:r>
              <a:rPr lang="en-US" dirty="0" smtClean="0"/>
              <a:t>Almost half (49%) of all female students who experience homelessness are chronically</a:t>
            </a:r>
            <a:r>
              <a:rPr lang="en-US" baseline="0" dirty="0" smtClean="0"/>
              <a:t> absent in high school, compared to 19 percent of housed female students. Note: homelessness includes students who have been served by Children in Transition.</a:t>
            </a:r>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17</a:t>
            </a:fld>
            <a:endParaRPr lang="en-US" dirty="0"/>
          </a:p>
        </p:txBody>
      </p:sp>
    </p:spTree>
    <p:extLst>
      <p:ext uri="{BB962C8B-B14F-4D97-AF65-F5344CB8AC3E}">
        <p14:creationId xmlns:p14="http://schemas.microsoft.com/office/powerpoint/2010/main" val="3006562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Graph reads “Of all male</a:t>
            </a:r>
            <a:r>
              <a:rPr lang="en-US" baseline="0" dirty="0" smtClean="0"/>
              <a:t> students in grades 9 through 12 in 2016-17, 17 percent of them were chronically absent.”</a:t>
            </a:r>
          </a:p>
          <a:p>
            <a:endParaRPr lang="en-US" dirty="0" smtClean="0"/>
          </a:p>
          <a:p>
            <a:r>
              <a:rPr lang="en-US" dirty="0" smtClean="0"/>
              <a:t>Across all</a:t>
            </a:r>
            <a:r>
              <a:rPr lang="en-US" baseline="0" dirty="0" smtClean="0"/>
              <a:t> sub-groups, male students experience slightly lower rates of chronic absenteeism than do female students. </a:t>
            </a:r>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18</a:t>
            </a:fld>
            <a:endParaRPr lang="en-US" dirty="0"/>
          </a:p>
        </p:txBody>
      </p:sp>
    </p:spTree>
    <p:extLst>
      <p:ext uri="{BB962C8B-B14F-4D97-AF65-F5344CB8AC3E}">
        <p14:creationId xmlns:p14="http://schemas.microsoft.com/office/powerpoint/2010/main" val="3872758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19</a:t>
            </a:fld>
            <a:endParaRPr lang="en-US" dirty="0"/>
          </a:p>
        </p:txBody>
      </p:sp>
    </p:spTree>
    <p:extLst>
      <p:ext uri="{BB962C8B-B14F-4D97-AF65-F5344CB8AC3E}">
        <p14:creationId xmlns:p14="http://schemas.microsoft.com/office/powerpoint/2010/main" val="170416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Under </a:t>
            </a:r>
            <a:r>
              <a:rPr lang="en-US" baseline="0" dirty="0" smtClean="0"/>
              <a:t>the </a:t>
            </a:r>
            <a:r>
              <a:rPr lang="en-US" dirty="0" smtClean="0"/>
              <a:t>Every Student Succeeds Act (ESSA), chronic absenteeism has</a:t>
            </a:r>
            <a:r>
              <a:rPr lang="en-US" baseline="0" dirty="0" smtClean="0"/>
              <a:t> become</a:t>
            </a:r>
            <a:r>
              <a:rPr lang="en-US" dirty="0" smtClean="0"/>
              <a:t> an accountability metric. ESSA requires all states to report on chronic absence. States must also adopt a school quality indicator, for which many states (including NV)</a:t>
            </a:r>
            <a:r>
              <a:rPr lang="en-US" baseline="0" dirty="0" smtClean="0"/>
              <a:t> </a:t>
            </a:r>
            <a:r>
              <a:rPr lang="en-US" dirty="0" smtClean="0"/>
              <a:t>have chosen chronic absenteeism.</a:t>
            </a:r>
          </a:p>
          <a:p>
            <a:pPr marL="0" indent="0">
              <a:buFont typeface="Arial" panose="020B0604020202020204" pitchFamily="34" charset="0"/>
              <a:buNone/>
            </a:pPr>
            <a:endParaRPr lang="en-US" dirty="0" smtClean="0"/>
          </a:p>
          <a:p>
            <a:r>
              <a:rPr lang="en-US" sz="1200" b="0" i="0" u="none" strike="noStrike" kern="1200" baseline="0" dirty="0" smtClean="0">
                <a:solidFill>
                  <a:schemeClr val="tx1"/>
                </a:solidFill>
                <a:latin typeface="+mn-lt"/>
                <a:ea typeface="+mn-ea"/>
                <a:cs typeface="+mn-cs"/>
              </a:rPr>
              <a:t>The Nevada Department of Education Consolidated State Plan Under the Every Student Succeeds Act can be accessed at:</a:t>
            </a:r>
            <a:r>
              <a:rPr lang="en-US" b="0" dirty="0" smtClean="0"/>
              <a:t> http://www.doe.nv.gov/uploadedFiles/ndedoenvgov/content/Boards_Commissions_Councils/ESSA_Adv_Group/NevadaSubmittedConsolidatedPlanFinal.pdf </a:t>
            </a:r>
            <a:endParaRPr lang="en-US" b="0"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2</a:t>
            </a:fld>
            <a:endParaRPr lang="en-US" dirty="0"/>
          </a:p>
        </p:txBody>
      </p:sp>
    </p:spTree>
    <p:extLst>
      <p:ext uri="{BB962C8B-B14F-4D97-AF65-F5344CB8AC3E}">
        <p14:creationId xmlns:p14="http://schemas.microsoft.com/office/powerpoint/2010/main" val="485738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onstantia" panose="02030602050306030303" pitchFamily="18" charset="0"/>
              </a:rPr>
              <a:t>To what extent is chronic absenteeism useful to target interventions?</a:t>
            </a:r>
          </a:p>
          <a:p>
            <a:endParaRPr lang="en-US" sz="1200" dirty="0" smtClean="0">
              <a:latin typeface="Constantia" panose="0203060205030603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onstantia" panose="02030602050306030303" pitchFamily="18" charset="0"/>
              </a:rPr>
              <a:t>If chronic absenteeism is a symptom of underlying barriers or challenges, how can educators use chronic absenteeism data to prompt further investigation into student needs? </a:t>
            </a:r>
          </a:p>
          <a:p>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20</a:t>
            </a:fld>
            <a:endParaRPr lang="en-US" dirty="0"/>
          </a:p>
        </p:txBody>
      </p:sp>
    </p:spTree>
    <p:extLst>
      <p:ext uri="{BB962C8B-B14F-4D97-AF65-F5344CB8AC3E}">
        <p14:creationId xmlns:p14="http://schemas.microsoft.com/office/powerpoint/2010/main" val="3048697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Projects in progress… this list is not exhaustive.</a:t>
            </a:r>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21</a:t>
            </a:fld>
            <a:endParaRPr lang="en-US" dirty="0"/>
          </a:p>
        </p:txBody>
      </p:sp>
    </p:spTree>
    <p:extLst>
      <p:ext uri="{BB962C8B-B14F-4D97-AF65-F5344CB8AC3E}">
        <p14:creationId xmlns:p14="http://schemas.microsoft.com/office/powerpoint/2010/main" val="2109656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22</a:t>
            </a:fld>
            <a:endParaRPr lang="en-US" dirty="0"/>
          </a:p>
        </p:txBody>
      </p:sp>
    </p:spTree>
    <p:extLst>
      <p:ext uri="{BB962C8B-B14F-4D97-AF65-F5344CB8AC3E}">
        <p14:creationId xmlns:p14="http://schemas.microsoft.com/office/powerpoint/2010/main" val="3823701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onstantia" panose="02030602050306030303" pitchFamily="18" charset="0"/>
              </a:rPr>
              <a:t>Absenteeism has </a:t>
            </a:r>
            <a:r>
              <a:rPr lang="en-US" sz="1200" b="1" dirty="0" smtClean="0">
                <a:latin typeface="Constantia" panose="02030602050306030303" pitchFamily="18" charset="0"/>
              </a:rPr>
              <a:t>serious implications</a:t>
            </a:r>
            <a:r>
              <a:rPr lang="en-US" sz="1200" dirty="0" smtClean="0">
                <a:latin typeface="Constantia" panose="02030602050306030303" pitchFamily="18" charset="0"/>
              </a:rPr>
              <a:t> for students’ well-being</a:t>
            </a:r>
            <a:r>
              <a:rPr lang="en-US" sz="1200" baseline="0" dirty="0" smtClean="0">
                <a:latin typeface="Constantia" panose="02030602050306030303" pitchFamily="18" charset="0"/>
              </a:rPr>
              <a:t> and </a:t>
            </a:r>
            <a:r>
              <a:rPr lang="en-US" sz="1200" dirty="0" smtClean="0">
                <a:latin typeface="Constantia" panose="02030602050306030303" pitchFamily="18" charset="0"/>
              </a:rPr>
              <a:t>academic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onstantia" panose="02030602050306030303" pitchFamily="18" charset="0"/>
            </a:endParaRPr>
          </a:p>
          <a:p>
            <a:r>
              <a:rPr lang="en-US" sz="1200" b="0" i="0" u="none" strike="noStrike" kern="1200" baseline="0" dirty="0" smtClean="0">
                <a:solidFill>
                  <a:schemeClr val="tx1"/>
                </a:solidFill>
                <a:latin typeface="+mn-lt"/>
                <a:ea typeface="+mn-ea"/>
                <a:cs typeface="+mn-cs"/>
              </a:rPr>
              <a:t>Other negative correlates of chronic absenteeism include hazardous behaviors such as substance abuse, violence, suicide</a:t>
            </a:r>
          </a:p>
          <a:p>
            <a:r>
              <a:rPr lang="en-US" sz="1200" b="0" i="0" u="none" strike="noStrike" kern="1200" baseline="0" dirty="0" smtClean="0">
                <a:solidFill>
                  <a:schemeClr val="tx1"/>
                </a:solidFill>
                <a:latin typeface="+mn-lt"/>
                <a:ea typeface="+mn-ea"/>
                <a:cs typeface="+mn-cs"/>
              </a:rPr>
              <a:t>attempt, risky sexual behavior, pregnancy, delinquency-related behaviors, injury, and illness (Kearney 2008b).</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onstantia" panose="02030602050306030303" pitchFamily="18" charset="0"/>
              </a:rPr>
              <a:t>The Office of Accountability is investigating local implications from preschool through high school in cohort study of WCSD</a:t>
            </a:r>
            <a:r>
              <a:rPr lang="en-US" sz="1200" baseline="0" dirty="0" smtClean="0">
                <a:latin typeface="Constantia" panose="02030602050306030303" pitchFamily="18" charset="0"/>
              </a:rPr>
              <a:t> students</a:t>
            </a:r>
            <a:r>
              <a:rPr lang="en-US" sz="1200" dirty="0" smtClean="0">
                <a:latin typeface="Constantia" panose="02030602050306030303" pitchFamily="18" charset="0"/>
              </a:rPr>
              <a:t>. HS cohort study will</a:t>
            </a:r>
            <a:r>
              <a:rPr lang="en-US" sz="1200" baseline="0" dirty="0" smtClean="0">
                <a:latin typeface="Constantia" panose="02030602050306030303" pitchFamily="18" charset="0"/>
              </a:rPr>
              <a:t> be available April 2018. MS and ES cohort studies will follow.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Citation: </a:t>
            </a:r>
          </a:p>
          <a:p>
            <a:r>
              <a:rPr lang="en-US" sz="1200" b="0" i="0" u="none" strike="noStrike" kern="1200" baseline="0" dirty="0" smtClean="0">
                <a:solidFill>
                  <a:schemeClr val="tx1"/>
                </a:solidFill>
                <a:latin typeface="+mn-lt"/>
                <a:ea typeface="+mn-ea"/>
                <a:cs typeface="+mn-cs"/>
              </a:rPr>
              <a:t>Kearney, C. A. (2008b). School absenteeism and school refusal behavior in youth: A contemporary review.</a:t>
            </a:r>
          </a:p>
          <a:p>
            <a:r>
              <a:rPr lang="en-US" sz="1200" b="0" i="0" u="none" strike="noStrike" kern="1200" baseline="0" dirty="0" smtClean="0">
                <a:solidFill>
                  <a:schemeClr val="tx1"/>
                </a:solidFill>
                <a:latin typeface="+mn-lt"/>
                <a:ea typeface="+mn-ea"/>
                <a:cs typeface="+mn-cs"/>
              </a:rPr>
              <a:t>Clinical Psychology Review, 28, 451–471. doi:10.1016/j.cpr.2007.07.012. </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Slide adapted from Attendance Institute webinar by ccst.uchicago.edu</a:t>
            </a:r>
          </a:p>
          <a:p>
            <a:endParaRPr lang="en-US" altLang="en-US" sz="1200"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3</a:t>
            </a:fld>
            <a:endParaRPr lang="en-US" dirty="0"/>
          </a:p>
        </p:txBody>
      </p:sp>
    </p:spTree>
    <p:extLst>
      <p:ext uri="{BB962C8B-B14F-4D97-AF65-F5344CB8AC3E}">
        <p14:creationId xmlns:p14="http://schemas.microsoft.com/office/powerpoint/2010/main" val="32296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altLang="en-US" sz="1200" i="0" dirty="0" smtClean="0">
                <a:ea typeface="ＭＳ Ｐゴシック" panose="020B0600070205080204" pitchFamily="34" charset="-128"/>
              </a:rPr>
              <a:t>Each</a:t>
            </a:r>
            <a:r>
              <a:rPr lang="en-US" altLang="en-US" sz="1200" i="0" baseline="0" dirty="0" smtClean="0">
                <a:ea typeface="ＭＳ Ｐゴシック" panose="020B0600070205080204" pitchFamily="34" charset="-128"/>
              </a:rPr>
              <a:t> measure is very different and has different implications. </a:t>
            </a:r>
          </a:p>
          <a:p>
            <a:endParaRPr lang="en-US" altLang="en-US" sz="1200" i="0" baseline="0" dirty="0" smtClean="0">
              <a:ea typeface="ＭＳ Ｐゴシック" panose="020B0600070205080204" pitchFamily="34" charset="-128"/>
            </a:endParaRPr>
          </a:p>
          <a:p>
            <a:r>
              <a:rPr lang="en-US" sz="1200" b="0" i="0" u="none" strike="noStrike" kern="1200" baseline="0" dirty="0" smtClean="0">
                <a:solidFill>
                  <a:schemeClr val="tx1"/>
                </a:solidFill>
                <a:latin typeface="+mn-lt"/>
                <a:ea typeface="+mn-ea"/>
                <a:cs typeface="+mn-cs"/>
              </a:rPr>
              <a:t>Chronic absence is different than truancy, which typically refers only to unexcused absences. Chronic absence level (how many students don’t attend school regularly) differs from average daily attendance (ADA), which measures how many students typically attend school each day.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Both truancy and ADA can easily mask substantial levels of chronic absence. Chronic absence data often reveal an undetected challenge among students who may miss a substantial amount of school but for whom many absences are excused.</a:t>
            </a:r>
            <a:endParaRPr lang="en-US" altLang="en-US" sz="1200" i="0" baseline="0" dirty="0" smtClean="0">
              <a:ea typeface="ＭＳ Ｐゴシック" panose="020B0600070205080204" pitchFamily="34" charset="-128"/>
            </a:endParaRPr>
          </a:p>
          <a:p>
            <a:endParaRPr lang="en-US" altLang="en-US" sz="1200" i="0" baseline="0" dirty="0" smtClean="0">
              <a:ea typeface="ＭＳ Ｐゴシック" panose="020B0600070205080204" pitchFamily="34" charset="-128"/>
            </a:endParaRPr>
          </a:p>
          <a:p>
            <a:r>
              <a:rPr lang="en-US" sz="1200" b="0" i="0" u="none" strike="noStrike" kern="1200" baseline="0" dirty="0" smtClean="0">
                <a:solidFill>
                  <a:schemeClr val="tx1"/>
                </a:solidFill>
                <a:latin typeface="+mn-lt"/>
                <a:ea typeface="+mn-ea"/>
                <a:cs typeface="+mn-cs"/>
              </a:rPr>
              <a:t>Although teachers take roll every day, most schools currently do not use their data to monitor if they have a problem with chronic absence. Schools generally focus on ADA and mistakenly assume that 95 percent ADA is an indicator of good attendance. This is not necessarily the case. For example, even in a school of 200 students with 95% ADA, 30% (or 60) of the students could be missing nearly a month of school (i.e. chronically absent) over the course of the school year (taken from Chang, 2011). </a:t>
            </a:r>
          </a:p>
          <a:p>
            <a:endParaRPr lang="en-US" alt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 consequence of only reporting attendance rates is that those with substantial barriers to attendance may be hidden, and supports and services for students who are chronically absent may be limited as a consequence. </a:t>
            </a:r>
            <a:r>
              <a:rPr lang="en-US" altLang="en-US" sz="1200" i="0" dirty="0" smtClean="0">
                <a:ea typeface="ＭＳ Ｐゴシック" panose="020B0600070205080204" pitchFamily="34"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i="0" dirty="0" smtClean="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0" dirty="0" smtClean="0">
                <a:ea typeface="ＭＳ Ｐゴシック" panose="020B0600070205080204" pitchFamily="34" charset="-128"/>
              </a:rPr>
              <a:t>Citation: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Bruner, Charles, Anne </a:t>
            </a:r>
            <a:r>
              <a:rPr lang="en-US" sz="1200" kern="1200" dirty="0" err="1" smtClean="0">
                <a:solidFill>
                  <a:schemeClr val="tx1"/>
                </a:solidFill>
                <a:effectLst/>
                <a:latin typeface="+mn-lt"/>
                <a:ea typeface="+mn-ea"/>
                <a:cs typeface="+mn-cs"/>
              </a:rPr>
              <a:t>Discher</a:t>
            </a:r>
            <a:r>
              <a:rPr lang="en-US" sz="1200" kern="1200" dirty="0" smtClean="0">
                <a:solidFill>
                  <a:schemeClr val="tx1"/>
                </a:solidFill>
                <a:effectLst/>
                <a:latin typeface="+mn-lt"/>
                <a:ea typeface="+mn-ea"/>
                <a:cs typeface="+mn-cs"/>
              </a:rPr>
              <a:t> and Hedy Chang, </a:t>
            </a:r>
            <a:r>
              <a:rPr lang="en-US" sz="1200" i="1" kern="1200" dirty="0" smtClean="0">
                <a:solidFill>
                  <a:schemeClr val="tx1"/>
                </a:solidFill>
                <a:effectLst/>
                <a:latin typeface="+mn-lt"/>
                <a:ea typeface="+mn-ea"/>
                <a:cs typeface="+mn-cs"/>
              </a:rPr>
              <a:t>Chronic Elementary Absenteeism: A Problem Hidden in Plain Sight</a:t>
            </a:r>
            <a:r>
              <a:rPr lang="en-US" sz="1200" kern="1200" dirty="0" smtClean="0">
                <a:solidFill>
                  <a:schemeClr val="tx1"/>
                </a:solidFill>
                <a:effectLst/>
                <a:latin typeface="+mn-lt"/>
                <a:ea typeface="+mn-ea"/>
                <a:cs typeface="+mn-cs"/>
              </a:rPr>
              <a:t>, Child and Family Policy Center and Attendance Works, November 2011. </a:t>
            </a:r>
            <a:endParaRPr lang="en-US" altLang="en-US" sz="1200" i="0" dirty="0" smtClean="0">
              <a:ea typeface="ＭＳ Ｐゴシック" panose="020B0600070205080204" pitchFamily="34" charset="-128"/>
            </a:endParaRPr>
          </a:p>
          <a:p>
            <a:endParaRPr lang="en-US" altLang="en-US" sz="1200" i="0"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4</a:t>
            </a:fld>
            <a:endParaRPr lang="en-US" dirty="0"/>
          </a:p>
        </p:txBody>
      </p:sp>
    </p:spTree>
    <p:extLst>
      <p:ext uri="{BB962C8B-B14F-4D97-AF65-F5344CB8AC3E}">
        <p14:creationId xmlns:p14="http://schemas.microsoft.com/office/powerpoint/2010/main" val="3899273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Attendance Works recommends that chronic absence be defined as missing 10 percent of school—the equivalent of two days every month or 18 days over a 180-day school year—because this better enables early detection and action to improve attendance (http://www.attendanceworks.org/).</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onstantia" panose="02030602050306030303" pitchFamily="18" charset="0"/>
              </a:rPr>
              <a:t>Note. 2016-17 NSPF includes students enrolled the last day of the school year who were also enrolled 30 days prior to the last day. Future</a:t>
            </a:r>
            <a:r>
              <a:rPr lang="en-US" sz="1200" baseline="0" dirty="0" smtClean="0">
                <a:latin typeface="Constantia" panose="02030602050306030303" pitchFamily="18" charset="0"/>
              </a:rPr>
              <a:t> measures will include all students enrolled throughout the year for 10 consecutive days. Final guidance has not yet been received from NDE as of March 28, 2018. </a:t>
            </a:r>
            <a:r>
              <a:rPr lang="en-US" sz="1200" b="1" baseline="0" dirty="0" smtClean="0">
                <a:latin typeface="Constantia" panose="02030602050306030303" pitchFamily="18" charset="0"/>
              </a:rPr>
              <a:t>The data summarized in this presentation uses the NSPF measure for 2016-17, which corresponds to the WCSD 2016-17 School Profiles.</a:t>
            </a:r>
            <a:endParaRPr lang="en-US" sz="1200" b="1" dirty="0" smtClean="0">
              <a:latin typeface="Constantia" panose="02030602050306030303" pitchFamily="18" charset="0"/>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5</a:t>
            </a:fld>
            <a:endParaRPr lang="en-US" dirty="0"/>
          </a:p>
        </p:txBody>
      </p:sp>
    </p:spTree>
    <p:extLst>
      <p:ext uri="{BB962C8B-B14F-4D97-AF65-F5344CB8AC3E}">
        <p14:creationId xmlns:p14="http://schemas.microsoft.com/office/powerpoint/2010/main" val="4293702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ea typeface="ＭＳ Ｐゴシック" panose="020B0600070205080204" pitchFamily="34" charset="-128"/>
              </a:rPr>
              <a:t>15 percent (9712</a:t>
            </a:r>
            <a:r>
              <a:rPr lang="en-US" altLang="en-US" sz="1200" baseline="0" dirty="0" smtClean="0">
                <a:ea typeface="ＭＳ Ｐゴシック" panose="020B0600070205080204" pitchFamily="34" charset="-128"/>
              </a:rPr>
              <a:t> of 64774) of students enrolled in the WCSD were chronically absent in school year 2016-17. </a:t>
            </a:r>
            <a:endParaRPr lang="en-US" altLang="en-US" sz="1200"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6</a:t>
            </a:fld>
            <a:endParaRPr lang="en-US" dirty="0"/>
          </a:p>
        </p:txBody>
      </p:sp>
    </p:spTree>
    <p:extLst>
      <p:ext uri="{BB962C8B-B14F-4D97-AF65-F5344CB8AC3E}">
        <p14:creationId xmlns:p14="http://schemas.microsoft.com/office/powerpoint/2010/main" val="2867876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national study of chronic absenteeism it was found that </a:t>
            </a:r>
            <a:r>
              <a:rPr lang="en-US" sz="1200" b="0" i="0" u="none" strike="noStrike" kern="1200" baseline="0" dirty="0" smtClean="0">
                <a:solidFill>
                  <a:schemeClr val="tx1"/>
                </a:solidFill>
                <a:latin typeface="+mn-lt"/>
                <a:ea typeface="+mn-ea"/>
                <a:cs typeface="+mn-cs"/>
              </a:rPr>
              <a:t>one out of ten schools have extreme chronic absence (i.e. 30% or more of students chronically absent), while another 11 percent face high levels (20–29% of students chronically absent). Almost half of all schools have a more modest problem, with less than 10 percent of students chronically absent.</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onstantia" panose="02030602050306030303" pitchFamily="18" charset="0"/>
              </a:rPr>
              <a:t>Nationally, the median (or mid-point) of schools with extreme chronic absenteeism is 8</a:t>
            </a:r>
            <a:r>
              <a:rPr lang="en-US" sz="1200" baseline="0" dirty="0" smtClean="0">
                <a:latin typeface="Constantia" panose="02030602050306030303" pitchFamily="18" charset="0"/>
              </a:rPr>
              <a:t> percent</a:t>
            </a:r>
            <a:r>
              <a:rPr lang="en-US" sz="1200" dirty="0" smtClean="0">
                <a:latin typeface="Constantia" panose="02030602050306030303" pitchFamily="18" charset="0"/>
              </a:rPr>
              <a:t> – the percentage of WCSD schools with extreme chronic absenteeism is 5</a:t>
            </a:r>
            <a:r>
              <a:rPr lang="en-US" sz="1200" baseline="0" dirty="0" smtClean="0">
                <a:latin typeface="Constantia" panose="02030602050306030303" pitchFamily="18" charset="0"/>
              </a:rPr>
              <a:t> percent</a:t>
            </a:r>
            <a:r>
              <a:rPr lang="en-US" sz="1200" dirty="0" smtClean="0">
                <a:latin typeface="Constantia" panose="02030602050306030303" pitchFamily="18" charset="0"/>
              </a:rPr>
              <a:t> - WCSD schools in this category include</a:t>
            </a:r>
            <a:r>
              <a:rPr lang="en-US" sz="1200" baseline="0" dirty="0" smtClean="0">
                <a:latin typeface="Constantia" panose="02030602050306030303" pitchFamily="18" charset="0"/>
              </a:rPr>
              <a:t> special schools (e.g., Picollo) as well as comprehensive high schools. </a:t>
            </a:r>
            <a:r>
              <a:rPr lang="en-US" sz="1200" dirty="0" smtClean="0">
                <a:latin typeface="Constantia" panose="02030602050306030303" pitchFamily="18" charset="0"/>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Citation:</a:t>
            </a:r>
          </a:p>
          <a:p>
            <a:r>
              <a:rPr lang="en-US" sz="1200" b="0" i="1" u="none" strike="noStrike" kern="1200" baseline="0" dirty="0" smtClean="0">
                <a:solidFill>
                  <a:schemeClr val="tx1"/>
                </a:solidFill>
                <a:latin typeface="+mn-lt"/>
                <a:ea typeface="+mn-ea"/>
                <a:cs typeface="+mn-cs"/>
              </a:rPr>
              <a:t>Portraits of Change: Aligning School and Community Resources to Reduce Chronic Absence</a:t>
            </a:r>
            <a:r>
              <a:rPr lang="en-US" sz="1200" b="0" i="0" u="none" strike="noStrike" kern="1200" baseline="0" dirty="0" smtClean="0">
                <a:solidFill>
                  <a:schemeClr val="tx1"/>
                </a:solidFill>
                <a:latin typeface="+mn-lt"/>
                <a:ea typeface="+mn-ea"/>
                <a:cs typeface="+mn-cs"/>
              </a:rPr>
              <a:t>, Attendance Works and Everyone Graduates Center, September 2017.</a:t>
            </a:r>
            <a:endParaRPr lang="en-US" b="0"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7</a:t>
            </a:fld>
            <a:endParaRPr lang="en-US" dirty="0"/>
          </a:p>
        </p:txBody>
      </p:sp>
    </p:spTree>
    <p:extLst>
      <p:ext uri="{BB962C8B-B14F-4D97-AF65-F5344CB8AC3E}">
        <p14:creationId xmlns:p14="http://schemas.microsoft.com/office/powerpoint/2010/main" val="3269547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Elementary schools experienced the largest gains with a 3 percentage point increase over the past three years.</a:t>
            </a:r>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8</a:t>
            </a:fld>
            <a:endParaRPr lang="en-US" dirty="0"/>
          </a:p>
        </p:txBody>
      </p:sp>
    </p:spTree>
    <p:extLst>
      <p:ext uri="{BB962C8B-B14F-4D97-AF65-F5344CB8AC3E}">
        <p14:creationId xmlns:p14="http://schemas.microsoft.com/office/powerpoint/2010/main" val="2463348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 shows all codes listed for the 2016-17 school year across all schools</a:t>
            </a:r>
            <a:r>
              <a:rPr lang="en-US" baseline="0" dirty="0" smtClean="0"/>
              <a:t> and periods. Does not include district-sponsored charter schools. There were 1492622 recorded attendance codes for the 2016-17 school year.</a:t>
            </a:r>
          </a:p>
          <a:p>
            <a:endParaRPr lang="en-US" baseline="0" dirty="0" smtClean="0"/>
          </a:p>
          <a:p>
            <a:r>
              <a:rPr lang="en-US" baseline="0" dirty="0" smtClean="0"/>
              <a:t>A later analysis will examine attendance codes by chronic absenteeism groups to see if there is a relationship between the two and to see if that relationship varies by student subgroups. This might help to create and target interventions to meet specific needs.</a:t>
            </a:r>
          </a:p>
          <a:p>
            <a:endParaRPr lang="en-US" baseline="0" dirty="0" smtClean="0"/>
          </a:p>
          <a:p>
            <a:r>
              <a:rPr lang="en-US" baseline="0" dirty="0" smtClean="0"/>
              <a:t>“Other Absence” includes all absence codes that each account for less than 1 percent of all absences combined. They are APP, AEL, ISS, IAB, CTL, RWY, HDE, TEP, and CIT. </a:t>
            </a:r>
          </a:p>
          <a:p>
            <a:endParaRPr lang="en-US" baseline="0" dirty="0" smtClean="0"/>
          </a:p>
          <a:p>
            <a:r>
              <a:rPr lang="en-US" baseline="0" dirty="0" smtClean="0"/>
              <a:t>For a description of attendance codes and WCSD policy on attendance, please refer to the WCSD Student Attendance Manual at: https://www.washoeschools.net/cms/lib/NV01912265/Centricity/Domain/180/Attendance%20Manual%20Website.pdf  </a:t>
            </a:r>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9</a:t>
            </a:fld>
            <a:endParaRPr lang="en-US" dirty="0"/>
          </a:p>
        </p:txBody>
      </p:sp>
    </p:spTree>
    <p:extLst>
      <p:ext uri="{BB962C8B-B14F-4D97-AF65-F5344CB8AC3E}">
        <p14:creationId xmlns:p14="http://schemas.microsoft.com/office/powerpoint/2010/main" val="144447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D3B74A-B0FF-4A62-A325-13B931C8837B}" type="datetimeFigureOut">
              <a:rPr lang="en-US" smtClean="0"/>
              <a:pPr/>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257176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3B74A-B0FF-4A62-A325-13B931C8837B}" type="datetimeFigureOut">
              <a:rPr lang="en-US" smtClean="0"/>
              <a:pPr/>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1381045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3B74A-B0FF-4A62-A325-13B931C8837B}" type="datetimeFigureOut">
              <a:rPr lang="en-US" smtClean="0"/>
              <a:pPr/>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3534119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3B74A-B0FF-4A62-A325-13B931C8837B}" type="datetimeFigureOut">
              <a:rPr lang="en-US" smtClean="0"/>
              <a:pPr/>
              <a:t>6/15/2018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182315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3B74A-B0FF-4A62-A325-13B931C8837B}" type="datetimeFigureOut">
              <a:rPr lang="en-US" smtClean="0"/>
              <a:pPr/>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1362282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3B74A-B0FF-4A62-A325-13B931C8837B}" type="datetimeFigureOut">
              <a:rPr lang="en-US" smtClean="0"/>
              <a:pPr/>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1913630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D3B74A-B0FF-4A62-A325-13B931C8837B}" type="datetimeFigureOut">
              <a:rPr lang="en-US" smtClean="0"/>
              <a:pPr/>
              <a:t>6/15/2018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420848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D3B74A-B0FF-4A62-A325-13B931C8837B}" type="datetimeFigureOut">
              <a:rPr lang="en-US" smtClean="0"/>
              <a:pPr/>
              <a:t>6/15/2018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206492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3B74A-B0FF-4A62-A325-13B931C8837B}" type="datetimeFigureOut">
              <a:rPr lang="en-US" smtClean="0"/>
              <a:pPr/>
              <a:t>6/15/2018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3968096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3B74A-B0FF-4A62-A325-13B931C8837B}" type="datetimeFigureOut">
              <a:rPr lang="en-US" smtClean="0"/>
              <a:pPr/>
              <a:t>6/15/2018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44968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3B74A-B0FF-4A62-A325-13B931C8837B}" type="datetimeFigureOut">
              <a:rPr lang="en-US" smtClean="0"/>
              <a:pPr/>
              <a:t>6/15/2018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112462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3B74A-B0FF-4A62-A325-13B931C8837B}" type="datetimeFigureOut">
              <a:rPr lang="en-US" smtClean="0"/>
              <a:pPr/>
              <a:t>6/15/2018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356632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3B74A-B0FF-4A62-A325-13B931C8837B}" type="datetimeFigureOut">
              <a:rPr lang="en-US" smtClean="0"/>
              <a:pPr/>
              <a:t>6/15/2018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DE4E1-0DD2-4324-961B-4DBBB148F6B6}" type="slidenum">
              <a:rPr lang="en-US" smtClean="0"/>
              <a:pPr/>
              <a:t>‹#›</a:t>
            </a:fld>
            <a:endParaRPr lang="en-US" dirty="0"/>
          </a:p>
        </p:txBody>
      </p:sp>
      <p:pic>
        <p:nvPicPr>
          <p:cNvPr id="7" name="Picture 6" descr="Powerpoint-TemplateRevFINAL.png"/>
          <p:cNvPicPr>
            <a:picLocks noChangeAspect="1"/>
          </p:cNvPicPr>
          <p:nvPr/>
        </p:nvPicPr>
        <p:blipFill rotWithShape="1">
          <a:blip r:embed="rId14">
            <a:extLst>
              <a:ext uri="{28A0092B-C50C-407E-A947-70E740481C1C}">
                <a14:useLocalDpi xmlns:a14="http://schemas.microsoft.com/office/drawing/2010/main" val="0"/>
              </a:ext>
            </a:extLst>
          </a:blip>
          <a:srcRect t="83333"/>
          <a:stretch/>
        </p:blipFill>
        <p:spPr>
          <a:xfrm>
            <a:off x="0" y="5715000"/>
            <a:ext cx="9144000" cy="1143000"/>
          </a:xfrm>
          <a:prstGeom prst="rect">
            <a:avLst/>
          </a:prstGeom>
        </p:spPr>
      </p:pic>
    </p:spTree>
    <p:extLst>
      <p:ext uri="{BB962C8B-B14F-4D97-AF65-F5344CB8AC3E}">
        <p14:creationId xmlns:p14="http://schemas.microsoft.com/office/powerpoint/2010/main" val="3488120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3999" cy="2209800"/>
          </a:xfrm>
        </p:spPr>
        <p:txBody>
          <a:bodyPr>
            <a:noAutofit/>
          </a:bodyPr>
          <a:lstStyle/>
          <a:p>
            <a:r>
              <a:rPr lang="en-US" b="1" dirty="0" smtClean="0">
                <a:solidFill>
                  <a:schemeClr val="accent5">
                    <a:lumMod val="50000"/>
                  </a:schemeClr>
                </a:solidFill>
                <a:latin typeface="Constantia" panose="02030602050306030303" pitchFamily="18" charset="0"/>
              </a:rPr>
              <a:t>Description of Chronic Absenteeism in the WCSD</a:t>
            </a:r>
            <a:endParaRPr lang="en-US" b="1" dirty="0">
              <a:solidFill>
                <a:schemeClr val="accent5">
                  <a:lumMod val="50000"/>
                </a:schemeClr>
              </a:solidFill>
              <a:latin typeface="Constantia" panose="02030602050306030303" pitchFamily="18" charset="0"/>
            </a:endParaRPr>
          </a:p>
        </p:txBody>
      </p:sp>
      <p:sp>
        <p:nvSpPr>
          <p:cNvPr id="2" name="Subtitle 1"/>
          <p:cNvSpPr>
            <a:spLocks noGrp="1"/>
          </p:cNvSpPr>
          <p:nvPr>
            <p:ph type="subTitle" idx="1"/>
          </p:nvPr>
        </p:nvSpPr>
        <p:spPr>
          <a:xfrm>
            <a:off x="0" y="1882584"/>
            <a:ext cx="9143999" cy="654431"/>
          </a:xfrm>
        </p:spPr>
        <p:txBody>
          <a:bodyPr/>
          <a:lstStyle/>
          <a:p>
            <a:r>
              <a:rPr lang="en-US" dirty="0" smtClean="0">
                <a:solidFill>
                  <a:schemeClr val="accent5">
                    <a:lumMod val="75000"/>
                  </a:schemeClr>
                </a:solidFill>
                <a:latin typeface="Constantia" panose="02030602050306030303" pitchFamily="18" charset="0"/>
              </a:rPr>
              <a:t>October 30, 2017</a:t>
            </a:r>
            <a:endParaRPr lang="en-US" dirty="0">
              <a:solidFill>
                <a:schemeClr val="accent5">
                  <a:lumMod val="75000"/>
                </a:schemeClr>
              </a:solidFill>
              <a:latin typeface="Constantia" panose="02030602050306030303"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499" y="2667000"/>
            <a:ext cx="4953000" cy="3302000"/>
          </a:xfrm>
          <a:prstGeom prst="rect">
            <a:avLst/>
          </a:prstGeom>
        </p:spPr>
      </p:pic>
    </p:spTree>
    <p:extLst>
      <p:ext uri="{BB962C8B-B14F-4D97-AF65-F5344CB8AC3E}">
        <p14:creationId xmlns:p14="http://schemas.microsoft.com/office/powerpoint/2010/main" val="1584268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sp>
        <p:nvSpPr>
          <p:cNvPr id="4172" name="Rectangle 76"/>
          <p:cNvSpPr>
            <a:spLocks noChangeArrowheads="1"/>
          </p:cNvSpPr>
          <p:nvPr/>
        </p:nvSpPr>
        <p:spPr bwMode="auto">
          <a:xfrm>
            <a:off x="5243513" y="3819525"/>
            <a:ext cx="581025" cy="327025"/>
          </a:xfrm>
          <a:prstGeom prst="rect">
            <a:avLst/>
          </a:prstGeom>
          <a:noFill/>
          <a:ln w="9525">
            <a:noFill/>
            <a:miter lim="800000"/>
            <a:headEnd/>
            <a:tailEnd/>
          </a:ln>
        </p:spPr>
        <p:txBody>
          <a:bodyPr/>
          <a:lstStyle/>
          <a:p>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303340766"/>
              </p:ext>
            </p:extLst>
          </p:nvPr>
        </p:nvGraphicFramePr>
        <p:xfrm>
          <a:off x="228600" y="228600"/>
          <a:ext cx="86106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4139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511522176"/>
              </p:ext>
            </p:extLst>
          </p:nvPr>
        </p:nvGraphicFramePr>
        <p:xfrm>
          <a:off x="228600" y="228600"/>
          <a:ext cx="8686800" cy="5562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7714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1869570"/>
              </p:ext>
            </p:extLst>
          </p:nvPr>
        </p:nvGraphicFramePr>
        <p:xfrm>
          <a:off x="152400" y="152400"/>
          <a:ext cx="87630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1712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386548244"/>
              </p:ext>
            </p:extLst>
          </p:nvPr>
        </p:nvGraphicFramePr>
        <p:xfrm>
          <a:off x="152400" y="152400"/>
          <a:ext cx="87630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2039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032406563"/>
              </p:ext>
            </p:extLst>
          </p:nvPr>
        </p:nvGraphicFramePr>
        <p:xfrm>
          <a:off x="304800" y="152400"/>
          <a:ext cx="84582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7484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40652774"/>
              </p:ext>
            </p:extLst>
          </p:nvPr>
        </p:nvGraphicFramePr>
        <p:xfrm>
          <a:off x="228600" y="152400"/>
          <a:ext cx="87630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1511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pPr algn="l"/>
            <a:r>
              <a:rPr lang="en-US" b="1" i="1" dirty="0" smtClean="0">
                <a:solidFill>
                  <a:schemeClr val="accent5">
                    <a:lumMod val="50000"/>
                  </a:schemeClr>
                </a:solidFill>
                <a:latin typeface="Constantia" panose="02030602050306030303" pitchFamily="18" charset="0"/>
              </a:rPr>
              <a:t>Is there a gender difference?</a:t>
            </a:r>
            <a:endParaRPr lang="en-US" b="1" i="1" dirty="0">
              <a:solidFill>
                <a:schemeClr val="accent5">
                  <a:lumMod val="50000"/>
                </a:schemeClr>
              </a:solidFill>
              <a:latin typeface="Constantia" panose="02030602050306030303"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3716570417"/>
              </p:ext>
            </p:extLst>
          </p:nvPr>
        </p:nvGraphicFramePr>
        <p:xfrm>
          <a:off x="152400" y="914400"/>
          <a:ext cx="89154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8008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597442793"/>
              </p:ext>
            </p:extLst>
          </p:nvPr>
        </p:nvGraphicFramePr>
        <p:xfrm>
          <a:off x="228600" y="152400"/>
          <a:ext cx="87630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7679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772664617"/>
              </p:ext>
            </p:extLst>
          </p:nvPr>
        </p:nvGraphicFramePr>
        <p:xfrm>
          <a:off x="152400" y="152400"/>
          <a:ext cx="8839200"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0003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19100" y="304800"/>
            <a:ext cx="8724900" cy="1020762"/>
          </a:xfrm>
          <a:prstGeom prst="rect">
            <a:avLst/>
          </a:prstGeom>
          <a:noFill/>
          <a:ln/>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u="sng" dirty="0" smtClean="0">
                <a:solidFill>
                  <a:schemeClr val="accent5">
                    <a:lumMod val="50000"/>
                  </a:schemeClr>
                </a:solidFill>
                <a:latin typeface="Constantia" panose="02030602050306030303" pitchFamily="18" charset="0"/>
              </a:rPr>
              <a:t>In summary…</a:t>
            </a:r>
            <a:endParaRPr lang="en-US" u="sng" dirty="0">
              <a:solidFill>
                <a:schemeClr val="accent5">
                  <a:lumMod val="50000"/>
                </a:schemeClr>
              </a:solidFill>
              <a:latin typeface="Constantia" panose="02030602050306030303" pitchFamily="18" charset="0"/>
            </a:endParaRPr>
          </a:p>
        </p:txBody>
      </p:sp>
      <p:sp>
        <p:nvSpPr>
          <p:cNvPr id="3" name="TextBox 2"/>
          <p:cNvSpPr txBox="1"/>
          <p:nvPr/>
        </p:nvSpPr>
        <p:spPr>
          <a:xfrm>
            <a:off x="419100" y="1143000"/>
            <a:ext cx="8724900" cy="4985980"/>
          </a:xfrm>
          <a:prstGeom prst="rect">
            <a:avLst/>
          </a:prstGeom>
          <a:noFill/>
        </p:spPr>
        <p:txBody>
          <a:bodyPr wrap="square" rtlCol="0">
            <a:spAutoFit/>
          </a:bodyPr>
          <a:lstStyle/>
          <a:p>
            <a:pPr marL="457200" indent="-457200">
              <a:buFont typeface="+mj-lt"/>
              <a:buAutoNum type="arabicPeriod"/>
            </a:pPr>
            <a:r>
              <a:rPr lang="en-US" sz="3500" dirty="0" smtClean="0">
                <a:latin typeface="Constantia" panose="02030602050306030303" pitchFamily="18" charset="0"/>
              </a:rPr>
              <a:t>Chronic absenteeism varies across schools, grade levels, and student groups.</a:t>
            </a:r>
          </a:p>
          <a:p>
            <a:endParaRPr lang="en-US" sz="500" dirty="0" smtClean="0">
              <a:latin typeface="Constantia" panose="02030602050306030303" pitchFamily="18" charset="0"/>
            </a:endParaRPr>
          </a:p>
          <a:p>
            <a:pPr marL="1028700" lvl="1" indent="-400050">
              <a:buFont typeface="Arial" panose="020B0604020202020204" pitchFamily="34" charset="0"/>
              <a:buChar char="•"/>
            </a:pPr>
            <a:r>
              <a:rPr lang="en-US" sz="3100" dirty="0" smtClean="0">
                <a:latin typeface="Constantia" panose="02030602050306030303" pitchFamily="18" charset="0"/>
              </a:rPr>
              <a:t>The challenge of absenteeism is unique at each school, which calls for deeper investigation and tailored solutions. </a:t>
            </a:r>
          </a:p>
          <a:p>
            <a:pPr marL="628650" lvl="1"/>
            <a:endParaRPr lang="en-US" sz="900" dirty="0" smtClean="0">
              <a:latin typeface="Constantia" panose="02030602050306030303" pitchFamily="18" charset="0"/>
            </a:endParaRPr>
          </a:p>
          <a:p>
            <a:pPr marL="514350" indent="-514350">
              <a:buFont typeface="+mj-lt"/>
              <a:buAutoNum type="arabicPeriod" startAt="2"/>
            </a:pPr>
            <a:r>
              <a:rPr lang="en-US" sz="3500" dirty="0" smtClean="0">
                <a:latin typeface="Constantia" panose="02030602050306030303" pitchFamily="18" charset="0"/>
              </a:rPr>
              <a:t>Chronic absenteeism is a particular problem for low-income, special education, and homeless students.</a:t>
            </a:r>
          </a:p>
          <a:p>
            <a:pPr marL="342900" indent="-342900">
              <a:buFont typeface="+mj-lt"/>
              <a:buAutoNum type="arabicPeriod" startAt="2"/>
            </a:pPr>
            <a:endParaRPr lang="en-US" sz="3600" dirty="0">
              <a:latin typeface="Constantia" panose="02030602050306030303" pitchFamily="18" charset="0"/>
            </a:endParaRPr>
          </a:p>
        </p:txBody>
      </p:sp>
    </p:spTree>
    <p:extLst>
      <p:ext uri="{BB962C8B-B14F-4D97-AF65-F5344CB8AC3E}">
        <p14:creationId xmlns:p14="http://schemas.microsoft.com/office/powerpoint/2010/main" val="1519741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609600" y="1381119"/>
            <a:ext cx="3657600" cy="4154106"/>
          </a:xfrm>
          <a:prstGeom prst="rect">
            <a:avLst/>
          </a:prstGeom>
        </p:spPr>
        <p:txBody>
          <a:bodyPr numCol="1">
            <a:noAutofit/>
          </a:bodyPr>
          <a:lstStyle>
            <a:lvl1pPr marL="274320" indent="-274320" algn="l" rtl="0" eaLnBrk="1" latinLnBrk="0" hangingPunct="1">
              <a:spcBef>
                <a:spcPts val="700"/>
              </a:spcBef>
              <a:buClr>
                <a:schemeClr val="accent2"/>
              </a:buClr>
              <a:buSzPct val="85000"/>
              <a:buFont typeface="Wingdings 2"/>
              <a:buChar char=""/>
              <a:defRPr sz="2800" kern="1200">
                <a:solidFill>
                  <a:schemeClr val="tx1"/>
                </a:solidFill>
                <a:latin typeface="+mn-lt"/>
                <a:ea typeface="+mn-ea"/>
                <a:cs typeface="+mn-cs"/>
              </a:defRPr>
            </a:lvl1pPr>
            <a:lvl2pPr marL="640080" indent="-274320" algn="l" rtl="0" eaLnBrk="1" latinLnBrk="0" hangingPunct="1">
              <a:spcBef>
                <a:spcPts val="600"/>
              </a:spcBef>
              <a:buClr>
                <a:schemeClr val="accent1"/>
              </a:buClr>
              <a:buSzPct val="85000"/>
              <a:buFont typeface="Wingdings 2"/>
              <a:buChar char=""/>
              <a:defRPr sz="2500" kern="1200">
                <a:solidFill>
                  <a:schemeClr val="tx1"/>
                </a:solidFill>
                <a:latin typeface="+mn-lt"/>
                <a:ea typeface="+mn-ea"/>
                <a:cs typeface="+mn-cs"/>
              </a:defRPr>
            </a:lvl2pPr>
            <a:lvl3pPr marL="1005840" indent="-228600" algn="l" rtl="0" eaLnBrk="1" latinLnBrk="0" hangingPunct="1">
              <a:spcBef>
                <a:spcPts val="500"/>
              </a:spcBef>
              <a:buClr>
                <a:schemeClr val="accent3"/>
              </a:buClr>
              <a:buSzPct val="85000"/>
              <a:buFont typeface="Wingdings 2"/>
              <a:buChar char=""/>
              <a:defRPr sz="2200" kern="1200">
                <a:solidFill>
                  <a:schemeClr val="tx1"/>
                </a:solidFill>
                <a:latin typeface="+mn-lt"/>
                <a:ea typeface="+mn-ea"/>
                <a:cs typeface="+mn-cs"/>
              </a:defRPr>
            </a:lvl3pPr>
            <a:lvl4pPr marL="1280160" indent="-228600" algn="l" rtl="0" eaLnBrk="1" latinLnBrk="0" hangingPunct="1">
              <a:spcBef>
                <a:spcPts val="400"/>
              </a:spcBef>
              <a:buClr>
                <a:schemeClr val="accent4"/>
              </a:buClr>
              <a:buFont typeface="Wingdings"/>
              <a:buChar char="§"/>
              <a:defRPr sz="2000" kern="1200">
                <a:solidFill>
                  <a:schemeClr val="tx1"/>
                </a:solidFill>
                <a:latin typeface="+mn-lt"/>
                <a:ea typeface="+mn-ea"/>
                <a:cs typeface="+mn-cs"/>
              </a:defRPr>
            </a:lvl4pPr>
            <a:lvl5pPr marL="1554480" indent="-228600" algn="l" rtl="0" eaLnBrk="1" latinLnBrk="0" hangingPunct="1">
              <a:spcBef>
                <a:spcPct val="20000"/>
              </a:spcBef>
              <a:buClr>
                <a:schemeClr val="accent5"/>
              </a:buClr>
              <a:buFont typeface="Wingdings"/>
              <a:buChar char="§"/>
              <a:defRPr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sz="1600" kern="1200">
                <a:solidFill>
                  <a:schemeClr val="tx1"/>
                </a:solidFill>
                <a:latin typeface="+mn-lt"/>
                <a:ea typeface="+mn-ea"/>
                <a:cs typeface="+mn-cs"/>
              </a:defRPr>
            </a:lvl9pPr>
          </a:lstStyle>
          <a:p>
            <a:pPr marL="457200" indent="-457200">
              <a:buClr>
                <a:schemeClr val="accent5">
                  <a:lumMod val="50000"/>
                </a:schemeClr>
              </a:buClr>
              <a:buSzPct val="100000"/>
              <a:buFont typeface="+mj-lt"/>
              <a:buAutoNum type="arabicPeriod"/>
            </a:pPr>
            <a:r>
              <a:rPr lang="en-US" sz="3600" dirty="0" smtClean="0">
                <a:latin typeface="Constantia" panose="02030602050306030303" pitchFamily="18" charset="0"/>
              </a:rPr>
              <a:t>Definitions</a:t>
            </a:r>
          </a:p>
          <a:p>
            <a:pPr marL="457200" indent="-457200">
              <a:buClr>
                <a:schemeClr val="accent5">
                  <a:lumMod val="50000"/>
                </a:schemeClr>
              </a:buClr>
              <a:buSzPct val="100000"/>
              <a:buFont typeface="+mj-lt"/>
              <a:buAutoNum type="arabicPeriod"/>
            </a:pPr>
            <a:r>
              <a:rPr lang="en-US" sz="3600" dirty="0" smtClean="0">
                <a:latin typeface="Constantia" panose="02030602050306030303" pitchFamily="18" charset="0"/>
              </a:rPr>
              <a:t>2016-17 WCSD Description of Chronic Absenteeism</a:t>
            </a:r>
            <a:endParaRPr lang="en-US" sz="3600" dirty="0">
              <a:latin typeface="Constantia" panose="02030602050306030303" pitchFamily="18" charset="0"/>
            </a:endParaRPr>
          </a:p>
          <a:p>
            <a:pPr marL="457200" indent="-457200">
              <a:buClr>
                <a:schemeClr val="accent5">
                  <a:lumMod val="50000"/>
                </a:schemeClr>
              </a:buClr>
              <a:buSzPct val="100000"/>
              <a:buFont typeface="+mj-lt"/>
              <a:buAutoNum type="arabicPeriod"/>
            </a:pPr>
            <a:r>
              <a:rPr lang="en-US" sz="3600" dirty="0" smtClean="0">
                <a:latin typeface="Constantia" panose="02030602050306030303" pitchFamily="18" charset="0"/>
              </a:rPr>
              <a:t>Implications</a:t>
            </a:r>
          </a:p>
          <a:p>
            <a:pPr marL="0" indent="0">
              <a:buNone/>
            </a:pPr>
            <a:endParaRPr lang="en-US" altLang="en-US" sz="3600" dirty="0" smtClean="0">
              <a:solidFill>
                <a:schemeClr val="accent5">
                  <a:lumMod val="50000"/>
                </a:schemeClr>
              </a:solidFill>
              <a:ea typeface="ＭＳ Ｐゴシック" panose="020B0600070205080204" pitchFamily="34" charset="-128"/>
            </a:endParaRPr>
          </a:p>
        </p:txBody>
      </p:sp>
      <p:sp>
        <p:nvSpPr>
          <p:cNvPr id="5" name="Content Placeholder 2"/>
          <p:cNvSpPr txBox="1">
            <a:spLocks/>
          </p:cNvSpPr>
          <p:nvPr/>
        </p:nvSpPr>
        <p:spPr>
          <a:xfrm>
            <a:off x="-76200" y="325857"/>
            <a:ext cx="9220200" cy="1646199"/>
          </a:xfrm>
          <a:prstGeom prst="rect">
            <a:avLst/>
          </a:prstGeom>
        </p:spPr>
        <p:txBody>
          <a:bodyPr>
            <a:noAutofit/>
          </a:bodyPr>
          <a:lstStyle>
            <a:lvl1pPr marL="274320" indent="-274320" algn="l" rtl="0" eaLnBrk="1" latinLnBrk="0" hangingPunct="1">
              <a:spcBef>
                <a:spcPts val="700"/>
              </a:spcBef>
              <a:buClr>
                <a:schemeClr val="accent2"/>
              </a:buClr>
              <a:buSzPct val="85000"/>
              <a:buFont typeface="Wingdings 2"/>
              <a:buChar char=""/>
              <a:defRPr sz="2800" kern="1200">
                <a:solidFill>
                  <a:schemeClr val="tx1"/>
                </a:solidFill>
                <a:latin typeface="+mn-lt"/>
                <a:ea typeface="+mn-ea"/>
                <a:cs typeface="+mn-cs"/>
              </a:defRPr>
            </a:lvl1pPr>
            <a:lvl2pPr marL="640080" indent="-274320" algn="l" rtl="0" eaLnBrk="1" latinLnBrk="0" hangingPunct="1">
              <a:spcBef>
                <a:spcPts val="600"/>
              </a:spcBef>
              <a:buClr>
                <a:schemeClr val="accent1"/>
              </a:buClr>
              <a:buSzPct val="85000"/>
              <a:buFont typeface="Wingdings 2"/>
              <a:buChar char=""/>
              <a:defRPr sz="2500" kern="1200">
                <a:solidFill>
                  <a:schemeClr val="tx1"/>
                </a:solidFill>
                <a:latin typeface="+mn-lt"/>
                <a:ea typeface="+mn-ea"/>
                <a:cs typeface="+mn-cs"/>
              </a:defRPr>
            </a:lvl2pPr>
            <a:lvl3pPr marL="1005840" indent="-228600" algn="l" rtl="0" eaLnBrk="1" latinLnBrk="0" hangingPunct="1">
              <a:spcBef>
                <a:spcPts val="500"/>
              </a:spcBef>
              <a:buClr>
                <a:schemeClr val="accent3"/>
              </a:buClr>
              <a:buSzPct val="85000"/>
              <a:buFont typeface="Wingdings 2"/>
              <a:buChar char=""/>
              <a:defRPr sz="2200" kern="1200">
                <a:solidFill>
                  <a:schemeClr val="tx1"/>
                </a:solidFill>
                <a:latin typeface="+mn-lt"/>
                <a:ea typeface="+mn-ea"/>
                <a:cs typeface="+mn-cs"/>
              </a:defRPr>
            </a:lvl3pPr>
            <a:lvl4pPr marL="1280160" indent="-228600" algn="l" rtl="0" eaLnBrk="1" latinLnBrk="0" hangingPunct="1">
              <a:spcBef>
                <a:spcPts val="400"/>
              </a:spcBef>
              <a:buClr>
                <a:schemeClr val="accent4"/>
              </a:buClr>
              <a:buFont typeface="Wingdings"/>
              <a:buChar char="§"/>
              <a:defRPr sz="2000" kern="1200">
                <a:solidFill>
                  <a:schemeClr val="tx1"/>
                </a:solidFill>
                <a:latin typeface="+mn-lt"/>
                <a:ea typeface="+mn-ea"/>
                <a:cs typeface="+mn-cs"/>
              </a:defRPr>
            </a:lvl4pPr>
            <a:lvl5pPr marL="1554480" indent="-228600" algn="l" rtl="0" eaLnBrk="1" latinLnBrk="0" hangingPunct="1">
              <a:spcBef>
                <a:spcPct val="20000"/>
              </a:spcBef>
              <a:buClr>
                <a:schemeClr val="accent5"/>
              </a:buClr>
              <a:buFont typeface="Wingdings"/>
              <a:buChar char="§"/>
              <a:defRPr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sz="1600" kern="1200">
                <a:solidFill>
                  <a:schemeClr val="tx1"/>
                </a:solidFill>
                <a:latin typeface="+mn-lt"/>
                <a:ea typeface="+mn-ea"/>
                <a:cs typeface="+mn-cs"/>
              </a:defRPr>
            </a:lvl9pPr>
          </a:lstStyle>
          <a:p>
            <a:pPr marL="0" indent="0" algn="ctr">
              <a:buNone/>
            </a:pPr>
            <a:endParaRPr lang="en-US" sz="4000" dirty="0" smtClean="0"/>
          </a:p>
        </p:txBody>
      </p:sp>
      <p:sp>
        <p:nvSpPr>
          <p:cNvPr id="3" name="Title 2"/>
          <p:cNvSpPr>
            <a:spLocks noGrp="1"/>
          </p:cNvSpPr>
          <p:nvPr>
            <p:ph type="title"/>
          </p:nvPr>
        </p:nvSpPr>
        <p:spPr>
          <a:xfrm>
            <a:off x="2059" y="238119"/>
            <a:ext cx="9144000" cy="1143000"/>
          </a:xfrm>
        </p:spPr>
        <p:txBody>
          <a:bodyPr/>
          <a:lstStyle/>
          <a:p>
            <a:r>
              <a:rPr lang="en-US" b="1" u="sng" dirty="0" smtClean="0">
                <a:solidFill>
                  <a:schemeClr val="accent5">
                    <a:lumMod val="50000"/>
                  </a:schemeClr>
                </a:solidFill>
                <a:latin typeface="Constantia" panose="02030602050306030303" pitchFamily="18" charset="0"/>
              </a:rPr>
              <a:t>Discussion Topics</a:t>
            </a:r>
            <a:endParaRPr lang="en-US" b="1" u="sng" dirty="0">
              <a:solidFill>
                <a:schemeClr val="accent5">
                  <a:lumMod val="50000"/>
                </a:schemeClr>
              </a:solidFill>
              <a:latin typeface="Constantia" panose="02030602050306030303"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783047"/>
            <a:ext cx="4062029" cy="2935233"/>
          </a:xfrm>
          <a:prstGeom prst="rect">
            <a:avLst/>
          </a:prstGeom>
        </p:spPr>
      </p:pic>
    </p:spTree>
    <p:extLst>
      <p:ext uri="{BB962C8B-B14F-4D97-AF65-F5344CB8AC3E}">
        <p14:creationId xmlns:p14="http://schemas.microsoft.com/office/powerpoint/2010/main" val="3543993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79389"/>
            <a:ext cx="9144000" cy="1020762"/>
          </a:xfrm>
          <a:prstGeom prst="rect">
            <a:avLst/>
          </a:prstGeom>
          <a:noFill/>
          <a:ln/>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u="sng" dirty="0" smtClean="0">
                <a:solidFill>
                  <a:schemeClr val="accent5">
                    <a:lumMod val="50000"/>
                  </a:schemeClr>
                </a:solidFill>
                <a:latin typeface="Constantia" panose="02030602050306030303" pitchFamily="18" charset="0"/>
              </a:rPr>
              <a:t>Reflection Questions</a:t>
            </a:r>
            <a:endParaRPr lang="en-US" u="sng" dirty="0">
              <a:solidFill>
                <a:schemeClr val="accent5">
                  <a:lumMod val="50000"/>
                </a:schemeClr>
              </a:solidFill>
              <a:latin typeface="Constantia" panose="02030602050306030303" pitchFamily="18" charset="0"/>
            </a:endParaRPr>
          </a:p>
        </p:txBody>
      </p:sp>
      <p:sp>
        <p:nvSpPr>
          <p:cNvPr id="3" name="TextBox 2"/>
          <p:cNvSpPr txBox="1"/>
          <p:nvPr/>
        </p:nvSpPr>
        <p:spPr>
          <a:xfrm>
            <a:off x="171450" y="914400"/>
            <a:ext cx="8891527" cy="5386090"/>
          </a:xfrm>
          <a:prstGeom prst="rect">
            <a:avLst/>
          </a:prstGeom>
          <a:noFill/>
        </p:spPr>
        <p:txBody>
          <a:bodyPr wrap="square" rtlCol="0">
            <a:spAutoFit/>
          </a:bodyPr>
          <a:lstStyle/>
          <a:p>
            <a:pPr marL="457200" indent="-457200">
              <a:buFont typeface="+mj-lt"/>
              <a:buAutoNum type="arabicPeriod"/>
            </a:pPr>
            <a:r>
              <a:rPr lang="en-US" sz="3200" i="1" dirty="0">
                <a:solidFill>
                  <a:schemeClr val="accent5">
                    <a:lumMod val="75000"/>
                  </a:schemeClr>
                </a:solidFill>
                <a:latin typeface="Constantia" panose="02030602050306030303" pitchFamily="18" charset="0"/>
              </a:rPr>
              <a:t>What </a:t>
            </a:r>
            <a:r>
              <a:rPr lang="en-US" sz="3200" i="1" dirty="0" smtClean="0">
                <a:solidFill>
                  <a:schemeClr val="accent5">
                    <a:lumMod val="75000"/>
                  </a:schemeClr>
                </a:solidFill>
                <a:latin typeface="Constantia" panose="02030602050306030303" pitchFamily="18" charset="0"/>
              </a:rPr>
              <a:t>contributes to </a:t>
            </a:r>
            <a:r>
              <a:rPr lang="en-US" sz="3200" i="1" dirty="0">
                <a:solidFill>
                  <a:schemeClr val="accent5">
                    <a:lumMod val="75000"/>
                  </a:schemeClr>
                </a:solidFill>
                <a:latin typeface="Constantia" panose="02030602050306030303" pitchFamily="18" charset="0"/>
              </a:rPr>
              <a:t>chronic </a:t>
            </a:r>
            <a:r>
              <a:rPr lang="en-US" sz="3200" i="1" dirty="0" smtClean="0">
                <a:solidFill>
                  <a:schemeClr val="accent5">
                    <a:lumMod val="75000"/>
                  </a:schemeClr>
                </a:solidFill>
                <a:latin typeface="Constantia" panose="02030602050306030303" pitchFamily="18" charset="0"/>
              </a:rPr>
              <a:t>absenteeism across schools, student groups, or those consistently absent for specific reasons (e.g., medical, unverified, circumstance)</a:t>
            </a:r>
          </a:p>
          <a:p>
            <a:r>
              <a:rPr lang="en-US" sz="1000" i="1" dirty="0" smtClean="0">
                <a:latin typeface="Constantia" panose="02030602050306030303" pitchFamily="18" charset="0"/>
              </a:rPr>
              <a:t> </a:t>
            </a:r>
            <a:endParaRPr lang="en-US" sz="1000" i="1" dirty="0">
              <a:latin typeface="Constantia" panose="02030602050306030303" pitchFamily="18" charset="0"/>
            </a:endParaRPr>
          </a:p>
          <a:p>
            <a:pPr marL="514350" indent="-514350">
              <a:buFont typeface="+mj-lt"/>
              <a:buAutoNum type="arabicPeriod" startAt="2"/>
            </a:pPr>
            <a:r>
              <a:rPr lang="en-US" sz="3200" i="1" dirty="0" smtClean="0">
                <a:solidFill>
                  <a:schemeClr val="accent2">
                    <a:lumMod val="50000"/>
                  </a:schemeClr>
                </a:solidFill>
                <a:latin typeface="Constantia" panose="02030602050306030303" pitchFamily="18" charset="0"/>
              </a:rPr>
              <a:t>How can schools leverage MTSS to promote attendance? </a:t>
            </a:r>
          </a:p>
          <a:p>
            <a:endParaRPr lang="en-US" sz="1000" i="1" dirty="0" smtClean="0">
              <a:solidFill>
                <a:schemeClr val="accent2">
                  <a:lumMod val="50000"/>
                </a:schemeClr>
              </a:solidFill>
              <a:latin typeface="Constantia" panose="02030602050306030303" pitchFamily="18" charset="0"/>
            </a:endParaRPr>
          </a:p>
          <a:p>
            <a:pPr marL="514350" indent="-514350">
              <a:buFont typeface="+mj-lt"/>
              <a:buAutoNum type="arabicPeriod" startAt="3"/>
            </a:pPr>
            <a:r>
              <a:rPr lang="en-US" sz="3200" i="1" dirty="0" smtClean="0">
                <a:solidFill>
                  <a:schemeClr val="accent3">
                    <a:lumMod val="50000"/>
                  </a:schemeClr>
                </a:solidFill>
                <a:latin typeface="Constantia" panose="02030602050306030303" pitchFamily="18" charset="0"/>
              </a:rPr>
              <a:t>What roles should district staff, school administrators, students, and educators have to improve attendance?</a:t>
            </a:r>
          </a:p>
          <a:p>
            <a:pPr marL="342900" indent="-342900">
              <a:buFont typeface="+mj-lt"/>
              <a:buAutoNum type="arabicPeriod" startAt="3"/>
            </a:pPr>
            <a:endParaRPr lang="en-US" sz="3600" dirty="0">
              <a:latin typeface="Constantia" panose="02030602050306030303" pitchFamily="18" charset="0"/>
            </a:endParaRPr>
          </a:p>
        </p:txBody>
      </p:sp>
    </p:spTree>
    <p:extLst>
      <p:ext uri="{BB962C8B-B14F-4D97-AF65-F5344CB8AC3E}">
        <p14:creationId xmlns:p14="http://schemas.microsoft.com/office/powerpoint/2010/main" val="4082359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79389"/>
            <a:ext cx="9144000" cy="1020762"/>
          </a:xfrm>
          <a:prstGeom prst="rect">
            <a:avLst/>
          </a:prstGeom>
          <a:noFill/>
          <a:ln/>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u="sng" dirty="0" smtClean="0">
                <a:solidFill>
                  <a:schemeClr val="accent5">
                    <a:lumMod val="50000"/>
                  </a:schemeClr>
                </a:solidFill>
                <a:latin typeface="Constantia" panose="02030602050306030303" pitchFamily="18" charset="0"/>
              </a:rPr>
              <a:t>Projects In Progress</a:t>
            </a:r>
            <a:endParaRPr lang="en-US" u="sng" dirty="0">
              <a:solidFill>
                <a:schemeClr val="accent5">
                  <a:lumMod val="50000"/>
                </a:schemeClr>
              </a:solidFill>
              <a:latin typeface="Constantia" panose="02030602050306030303" pitchFamily="18" charset="0"/>
            </a:endParaRPr>
          </a:p>
        </p:txBody>
      </p:sp>
      <p:sp>
        <p:nvSpPr>
          <p:cNvPr id="3" name="TextBox 2"/>
          <p:cNvSpPr txBox="1"/>
          <p:nvPr/>
        </p:nvSpPr>
        <p:spPr>
          <a:xfrm>
            <a:off x="419100" y="990600"/>
            <a:ext cx="8496300" cy="5232202"/>
          </a:xfrm>
          <a:prstGeom prst="rect">
            <a:avLst/>
          </a:prstGeom>
          <a:noFill/>
        </p:spPr>
        <p:txBody>
          <a:bodyPr wrap="square" rtlCol="0">
            <a:spAutoFit/>
          </a:bodyPr>
          <a:lstStyle/>
          <a:p>
            <a:pPr marL="463550" indent="-463550">
              <a:buFont typeface="Arial" panose="020B0604020202020204" pitchFamily="34" charset="0"/>
              <a:buChar char="•"/>
            </a:pPr>
            <a:r>
              <a:rPr lang="en-US" sz="3200" dirty="0" smtClean="0">
                <a:latin typeface="Constantia" panose="02030602050306030303" pitchFamily="18" charset="0"/>
              </a:rPr>
              <a:t>Longitudinal analysis of ES, MS, and HS cohorts </a:t>
            </a:r>
            <a:r>
              <a:rPr lang="en-US" sz="2800" dirty="0" smtClean="0">
                <a:latin typeface="Constantia" panose="02030602050306030303" pitchFamily="18" charset="0"/>
              </a:rPr>
              <a:t>(Accountability)</a:t>
            </a:r>
          </a:p>
          <a:p>
            <a:endParaRPr lang="en-US" sz="500" dirty="0" smtClean="0">
              <a:latin typeface="Constantia" panose="02030602050306030303" pitchFamily="18" charset="0"/>
            </a:endParaRPr>
          </a:p>
          <a:p>
            <a:pPr marL="463550" indent="-463550">
              <a:buFont typeface="Arial" panose="020B0604020202020204" pitchFamily="34" charset="0"/>
              <a:buChar char="•"/>
            </a:pPr>
            <a:r>
              <a:rPr lang="en-US" sz="3200" dirty="0" smtClean="0">
                <a:latin typeface="Constantia" panose="02030602050306030303" pitchFamily="18" charset="0"/>
              </a:rPr>
              <a:t>Enlist students to uncover barriers and create solutions </a:t>
            </a:r>
            <a:r>
              <a:rPr lang="en-US" sz="2800" dirty="0" smtClean="0">
                <a:latin typeface="Constantia" panose="02030602050306030303" pitchFamily="18" charset="0"/>
              </a:rPr>
              <a:t>(Student Voice, Accountability)</a:t>
            </a:r>
          </a:p>
          <a:p>
            <a:endParaRPr lang="en-US" sz="500" dirty="0" smtClean="0">
              <a:latin typeface="Constantia" panose="02030602050306030303" pitchFamily="18" charset="0"/>
            </a:endParaRPr>
          </a:p>
          <a:p>
            <a:pPr marL="463550" indent="-463550">
              <a:buFont typeface="Arial" panose="020B0604020202020204" pitchFamily="34" charset="0"/>
              <a:buChar char="•"/>
            </a:pPr>
            <a:r>
              <a:rPr lang="en-US" sz="3200" dirty="0" smtClean="0">
                <a:latin typeface="Constantia" panose="02030602050306030303" pitchFamily="18" charset="0"/>
              </a:rPr>
              <a:t>Strategies for leveraging MTSS </a:t>
            </a:r>
            <a:r>
              <a:rPr lang="en-US" sz="2800" dirty="0" smtClean="0">
                <a:latin typeface="Constantia" panose="02030602050306030303" pitchFamily="18" charset="0"/>
              </a:rPr>
              <a:t>(MTSS and Intervention)</a:t>
            </a:r>
          </a:p>
          <a:p>
            <a:endParaRPr lang="en-US" sz="500" dirty="0" smtClean="0">
              <a:latin typeface="Constantia" panose="02030602050306030303" pitchFamily="18" charset="0"/>
            </a:endParaRPr>
          </a:p>
          <a:p>
            <a:pPr marL="463550" indent="-463550">
              <a:buFont typeface="Arial" panose="020B0604020202020204" pitchFamily="34" charset="0"/>
              <a:buChar char="•"/>
            </a:pPr>
            <a:r>
              <a:rPr lang="en-US" sz="3200" dirty="0" smtClean="0">
                <a:latin typeface="Constantia" panose="02030602050306030303" pitchFamily="18" charset="0"/>
              </a:rPr>
              <a:t>Attendance Messaging Project </a:t>
            </a:r>
            <a:r>
              <a:rPr lang="en-US" sz="2800" dirty="0" smtClean="0">
                <a:latin typeface="Constantia" panose="02030602050306030303" pitchFamily="18" charset="0"/>
              </a:rPr>
              <a:t>(Intervention)</a:t>
            </a:r>
          </a:p>
          <a:p>
            <a:endParaRPr lang="en-US" sz="500" dirty="0" smtClean="0">
              <a:latin typeface="Constantia" panose="02030602050306030303" pitchFamily="18" charset="0"/>
            </a:endParaRPr>
          </a:p>
          <a:p>
            <a:pPr marL="463550" indent="-463550">
              <a:buFont typeface="Arial" panose="020B0604020202020204" pitchFamily="34" charset="0"/>
              <a:buChar char="•"/>
            </a:pPr>
            <a:r>
              <a:rPr lang="en-US" sz="3200" dirty="0" smtClean="0">
                <a:latin typeface="Constantia" panose="02030602050306030303" pitchFamily="18" charset="0"/>
              </a:rPr>
              <a:t>Mentoring programs such as </a:t>
            </a:r>
            <a:r>
              <a:rPr lang="en-US" sz="2800" dirty="0" smtClean="0">
                <a:latin typeface="Constantia" panose="02030602050306030303" pitchFamily="18" charset="0"/>
              </a:rPr>
              <a:t>Check and Connect (Intervention)</a:t>
            </a:r>
          </a:p>
          <a:p>
            <a:pPr marL="463550" indent="-463550">
              <a:buFont typeface="Arial" panose="020B0604020202020204" pitchFamily="34" charset="0"/>
              <a:buChar char="•"/>
            </a:pPr>
            <a:endParaRPr lang="en-US" sz="3400" dirty="0">
              <a:latin typeface="Constantia" panose="02030602050306030303" pitchFamily="18" charset="0"/>
            </a:endParaRPr>
          </a:p>
        </p:txBody>
      </p:sp>
    </p:spTree>
    <p:extLst>
      <p:ext uri="{BB962C8B-B14F-4D97-AF65-F5344CB8AC3E}">
        <p14:creationId xmlns:p14="http://schemas.microsoft.com/office/powerpoint/2010/main" val="2434418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482" y="-107923"/>
            <a:ext cx="2628900" cy="2628900"/>
          </a:xfrm>
          <a:prstGeom prst="rect">
            <a:avLst/>
          </a:prstGeom>
        </p:spPr>
      </p:pic>
      <p:sp>
        <p:nvSpPr>
          <p:cNvPr id="3" name="TextBox 2"/>
          <p:cNvSpPr txBox="1"/>
          <p:nvPr/>
        </p:nvSpPr>
        <p:spPr>
          <a:xfrm>
            <a:off x="190982" y="295493"/>
            <a:ext cx="6287465" cy="738664"/>
          </a:xfrm>
          <a:prstGeom prst="rect">
            <a:avLst/>
          </a:prstGeom>
          <a:noFill/>
        </p:spPr>
        <p:txBody>
          <a:bodyPr wrap="square" rtlCol="0">
            <a:spAutoFit/>
          </a:bodyPr>
          <a:lstStyle/>
          <a:p>
            <a:pPr algn="ctr"/>
            <a:r>
              <a:rPr lang="en-US" sz="4200" b="1" u="sng" dirty="0" smtClean="0">
                <a:solidFill>
                  <a:schemeClr val="accent5">
                    <a:lumMod val="50000"/>
                  </a:schemeClr>
                </a:solidFill>
                <a:latin typeface="Constantia" panose="02030602050306030303" pitchFamily="18" charset="0"/>
              </a:rPr>
              <a:t>Additional Information</a:t>
            </a:r>
            <a:endParaRPr lang="en-US" sz="4200" b="1" u="sng" dirty="0">
              <a:solidFill>
                <a:schemeClr val="accent5">
                  <a:lumMod val="50000"/>
                </a:schemeClr>
              </a:solidFill>
              <a:latin typeface="Constantia" panose="02030602050306030303" pitchFamily="18" charset="0"/>
            </a:endParaRPr>
          </a:p>
        </p:txBody>
      </p:sp>
      <p:sp>
        <p:nvSpPr>
          <p:cNvPr id="4" name="TextBox 3"/>
          <p:cNvSpPr txBox="1"/>
          <p:nvPr/>
        </p:nvSpPr>
        <p:spPr>
          <a:xfrm>
            <a:off x="173237" y="1121631"/>
            <a:ext cx="8915400" cy="1569660"/>
          </a:xfrm>
          <a:prstGeom prst="rect">
            <a:avLst/>
          </a:prstGeom>
          <a:noFill/>
        </p:spPr>
        <p:txBody>
          <a:bodyPr wrap="square" rtlCol="0">
            <a:spAutoFit/>
          </a:bodyPr>
          <a:lstStyle/>
          <a:p>
            <a:r>
              <a:rPr lang="en-US" sz="2400" dirty="0" smtClean="0">
                <a:latin typeface="Constantia" panose="02030602050306030303" pitchFamily="18" charset="0"/>
              </a:rPr>
              <a:t>For questions about this presentation, please </a:t>
            </a:r>
          </a:p>
          <a:p>
            <a:r>
              <a:rPr lang="en-US" sz="2400" dirty="0" smtClean="0">
                <a:latin typeface="Constantia" panose="02030602050306030303" pitchFamily="18" charset="0"/>
              </a:rPr>
              <a:t>contact Jennifer Harris, Program Evaluator at jharris@washoeschools.net or visit the </a:t>
            </a:r>
            <a:r>
              <a:rPr lang="en-US" sz="2400" b="1" dirty="0" smtClean="0">
                <a:latin typeface="Constantia" panose="02030602050306030303" pitchFamily="18" charset="0"/>
              </a:rPr>
              <a:t>Office of </a:t>
            </a:r>
          </a:p>
          <a:p>
            <a:r>
              <a:rPr lang="en-US" sz="2400" b="1" dirty="0" smtClean="0">
                <a:latin typeface="Constantia" panose="02030602050306030303" pitchFamily="18" charset="0"/>
              </a:rPr>
              <a:t>Accountability </a:t>
            </a:r>
            <a:r>
              <a:rPr lang="en-US" sz="2400" dirty="0">
                <a:latin typeface="Constantia" panose="02030602050306030303" pitchFamily="18" charset="0"/>
              </a:rPr>
              <a:t>at https://</a:t>
            </a:r>
            <a:r>
              <a:rPr lang="en-US" sz="2400" dirty="0" smtClean="0">
                <a:latin typeface="Constantia" panose="02030602050306030303" pitchFamily="18" charset="0"/>
              </a:rPr>
              <a:t>www.washoeschools.net/Domain/166  </a:t>
            </a:r>
            <a:endParaRPr lang="en-US" sz="2400" dirty="0">
              <a:latin typeface="Constantia" panose="02030602050306030303" pitchFamily="18" charset="0"/>
            </a:endParaRPr>
          </a:p>
        </p:txBody>
      </p:sp>
      <p:sp>
        <p:nvSpPr>
          <p:cNvPr id="5" name="TextBox 4"/>
          <p:cNvSpPr txBox="1"/>
          <p:nvPr/>
        </p:nvSpPr>
        <p:spPr>
          <a:xfrm>
            <a:off x="190982" y="2778765"/>
            <a:ext cx="8915400" cy="3046988"/>
          </a:xfrm>
          <a:prstGeom prst="rect">
            <a:avLst/>
          </a:prstGeom>
          <a:noFill/>
        </p:spPr>
        <p:txBody>
          <a:bodyPr wrap="square" rtlCol="0">
            <a:spAutoFit/>
          </a:bodyPr>
          <a:lstStyle/>
          <a:p>
            <a:r>
              <a:rPr lang="en-US" sz="2400" dirty="0" smtClean="0">
                <a:latin typeface="Constantia" panose="02030602050306030303" pitchFamily="18" charset="0"/>
              </a:rPr>
              <a:t>Please visit the following departments for additional information on attendance support:</a:t>
            </a:r>
          </a:p>
          <a:p>
            <a:pPr marL="566738" indent="-277813">
              <a:buFont typeface="Arial" panose="020B0604020202020204" pitchFamily="34" charset="0"/>
              <a:buChar char="•"/>
            </a:pPr>
            <a:r>
              <a:rPr lang="en-US" sz="2400" b="1" dirty="0" smtClean="0">
                <a:latin typeface="Constantia" panose="02030602050306030303" pitchFamily="18" charset="0"/>
              </a:rPr>
              <a:t>Intervention Department</a:t>
            </a:r>
            <a:r>
              <a:rPr lang="en-US" sz="2400" dirty="0" smtClean="0">
                <a:latin typeface="Constantia" panose="02030602050306030303" pitchFamily="18" charset="0"/>
              </a:rPr>
              <a:t> https</a:t>
            </a:r>
            <a:r>
              <a:rPr lang="en-US" sz="2400" dirty="0">
                <a:latin typeface="Constantia" panose="02030602050306030303" pitchFamily="18" charset="0"/>
              </a:rPr>
              <a:t>://</a:t>
            </a:r>
            <a:r>
              <a:rPr lang="en-US" sz="2400" dirty="0" smtClean="0">
                <a:latin typeface="Constantia" panose="02030602050306030303" pitchFamily="18" charset="0"/>
              </a:rPr>
              <a:t>www.washoeschools.net/Page/5579  </a:t>
            </a:r>
          </a:p>
          <a:p>
            <a:pPr marL="566738" indent="-277813">
              <a:buFont typeface="Arial" panose="020B0604020202020204" pitchFamily="34" charset="0"/>
              <a:buChar char="•"/>
            </a:pPr>
            <a:r>
              <a:rPr lang="en-US" sz="2400" b="1" dirty="0" smtClean="0">
                <a:latin typeface="Constantia" panose="02030602050306030303" pitchFamily="18" charset="0"/>
              </a:rPr>
              <a:t>Multi-Tiered System of Supports Department</a:t>
            </a:r>
            <a:r>
              <a:rPr lang="en-US" sz="2400" dirty="0" smtClean="0">
                <a:latin typeface="Constantia" panose="02030602050306030303" pitchFamily="18" charset="0"/>
              </a:rPr>
              <a:t> </a:t>
            </a:r>
            <a:r>
              <a:rPr lang="en-US" sz="2400" dirty="0">
                <a:latin typeface="Constantia" panose="02030602050306030303" pitchFamily="18" charset="0"/>
              </a:rPr>
              <a:t>https://www.washoeschools.net/Domain/202</a:t>
            </a:r>
            <a:endParaRPr lang="en-US" sz="2400" dirty="0" smtClean="0">
              <a:latin typeface="Constantia" panose="02030602050306030303" pitchFamily="18" charset="0"/>
            </a:endParaRPr>
          </a:p>
          <a:p>
            <a:pPr marL="566738" indent="-277813">
              <a:buFont typeface="Arial" panose="020B0604020202020204" pitchFamily="34" charset="0"/>
              <a:buChar char="•"/>
            </a:pPr>
            <a:r>
              <a:rPr lang="en-US" sz="2400" b="1" dirty="0" smtClean="0">
                <a:latin typeface="Constantia" panose="02030602050306030303" pitchFamily="18" charset="0"/>
              </a:rPr>
              <a:t>Student Accounting</a:t>
            </a:r>
            <a:r>
              <a:rPr lang="en-US" sz="2400" dirty="0">
                <a:latin typeface="Constantia" panose="02030602050306030303" pitchFamily="18" charset="0"/>
              </a:rPr>
              <a:t> </a:t>
            </a:r>
            <a:r>
              <a:rPr lang="en-US" sz="2400" dirty="0" smtClean="0">
                <a:latin typeface="Constantia" panose="02030602050306030303" pitchFamily="18" charset="0"/>
              </a:rPr>
              <a:t>https</a:t>
            </a:r>
            <a:r>
              <a:rPr lang="en-US" sz="2400" dirty="0">
                <a:latin typeface="Constantia" panose="02030602050306030303" pitchFamily="18" charset="0"/>
              </a:rPr>
              <a:t>://www.washoeschools.net/Domain/180</a:t>
            </a:r>
          </a:p>
        </p:txBody>
      </p:sp>
    </p:spTree>
    <p:extLst>
      <p:ext uri="{BB962C8B-B14F-4D97-AF65-F5344CB8AC3E}">
        <p14:creationId xmlns:p14="http://schemas.microsoft.com/office/powerpoint/2010/main" val="344377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34904" y="153860"/>
            <a:ext cx="8826847" cy="1020762"/>
          </a:xfrm>
          <a:noFill/>
          <a:ln/>
        </p:spPr>
        <p:txBody>
          <a:bodyPr/>
          <a:lstStyle/>
          <a:p>
            <a:pPr algn="l"/>
            <a:r>
              <a:rPr lang="en-US" b="1" i="1" dirty="0" smtClean="0">
                <a:solidFill>
                  <a:schemeClr val="accent5">
                    <a:lumMod val="50000"/>
                  </a:schemeClr>
                </a:solidFill>
                <a:latin typeface="Constantia" panose="02030602050306030303" pitchFamily="18" charset="0"/>
              </a:rPr>
              <a:t>Does attendance matter?</a:t>
            </a:r>
            <a:endParaRPr lang="en-US" i="1" dirty="0">
              <a:solidFill>
                <a:schemeClr val="accent5">
                  <a:lumMod val="50000"/>
                </a:schemeClr>
              </a:solidFill>
              <a:latin typeface="Constantia" panose="02030602050306030303" pitchFamily="18" charset="0"/>
            </a:endParaRPr>
          </a:p>
        </p:txBody>
      </p:sp>
      <p:sp>
        <p:nvSpPr>
          <p:cNvPr id="3" name="Content Placeholder 2"/>
          <p:cNvSpPr>
            <a:spLocks noGrp="1"/>
          </p:cNvSpPr>
          <p:nvPr>
            <p:ph idx="1"/>
          </p:nvPr>
        </p:nvSpPr>
        <p:spPr>
          <a:xfrm>
            <a:off x="234904" y="976249"/>
            <a:ext cx="7994696" cy="4754690"/>
          </a:xfrm>
        </p:spPr>
        <p:txBody>
          <a:bodyPr>
            <a:noAutofit/>
          </a:bodyPr>
          <a:lstStyle/>
          <a:p>
            <a:pPr marL="0" indent="0">
              <a:buNone/>
            </a:pPr>
            <a:r>
              <a:rPr lang="en-US" sz="3600" dirty="0" smtClean="0">
                <a:latin typeface="Constantia" panose="02030602050306030303" pitchFamily="18" charset="0"/>
              </a:rPr>
              <a:t>Students </a:t>
            </a:r>
            <a:r>
              <a:rPr lang="en-US" sz="3600" dirty="0">
                <a:latin typeface="Constantia" panose="02030602050306030303" pitchFamily="18" charset="0"/>
              </a:rPr>
              <a:t>who are absent have</a:t>
            </a:r>
            <a:r>
              <a:rPr lang="en-US" sz="3600" dirty="0" smtClean="0">
                <a:latin typeface="Constantia" panose="02030602050306030303" pitchFamily="18" charset="0"/>
              </a:rPr>
              <a:t>:</a:t>
            </a:r>
            <a:endParaRPr lang="en-US" sz="1400" dirty="0">
              <a:latin typeface="Constantia" panose="02030602050306030303" pitchFamily="18" charset="0"/>
            </a:endParaRPr>
          </a:p>
          <a:p>
            <a:pPr marL="630238" indent="-395288">
              <a:buFont typeface="Arial" panose="020B0604020202020204" pitchFamily="34" charset="0"/>
              <a:buChar char="•"/>
            </a:pPr>
            <a:r>
              <a:rPr lang="en-US" dirty="0" smtClean="0">
                <a:latin typeface="Constantia" panose="02030602050306030303" pitchFamily="18" charset="0"/>
              </a:rPr>
              <a:t>Increased substance abuse, delinquency-related behaviors, injury, and illness</a:t>
            </a:r>
          </a:p>
          <a:p>
            <a:pPr marL="630238" indent="-395288">
              <a:buFont typeface="Arial" panose="020B0604020202020204" pitchFamily="34" charset="0"/>
              <a:buChar char="•"/>
            </a:pPr>
            <a:r>
              <a:rPr lang="en-US" dirty="0" smtClean="0">
                <a:latin typeface="Constantia" panose="02030602050306030303" pitchFamily="18" charset="0"/>
              </a:rPr>
              <a:t>Lower </a:t>
            </a:r>
            <a:r>
              <a:rPr lang="en-US" dirty="0">
                <a:latin typeface="Constantia" panose="02030602050306030303" pitchFamily="18" charset="0"/>
              </a:rPr>
              <a:t>test </a:t>
            </a:r>
            <a:r>
              <a:rPr lang="en-US" dirty="0" smtClean="0">
                <a:latin typeface="Constantia" panose="02030602050306030303" pitchFamily="18" charset="0"/>
              </a:rPr>
              <a:t>scores</a:t>
            </a:r>
          </a:p>
          <a:p>
            <a:pPr marL="234950" indent="0">
              <a:buNone/>
            </a:pPr>
            <a:endParaRPr lang="en-US" sz="600" dirty="0">
              <a:latin typeface="Constantia" panose="02030602050306030303" pitchFamily="18" charset="0"/>
            </a:endParaRPr>
          </a:p>
          <a:p>
            <a:pPr marL="630238" indent="-395288">
              <a:buFont typeface="Arial" panose="020B0604020202020204" pitchFamily="34" charset="0"/>
              <a:buChar char="•"/>
            </a:pPr>
            <a:r>
              <a:rPr lang="en-US" dirty="0">
                <a:latin typeface="Constantia" panose="02030602050306030303" pitchFamily="18" charset="0"/>
              </a:rPr>
              <a:t>Lower likelihood of </a:t>
            </a:r>
            <a:r>
              <a:rPr lang="en-US" dirty="0" smtClean="0">
                <a:latin typeface="Constantia" panose="02030602050306030303" pitchFamily="18" charset="0"/>
              </a:rPr>
              <a:t>being                      on-track </a:t>
            </a:r>
            <a:r>
              <a:rPr lang="en-US" dirty="0">
                <a:latin typeface="Constantia" panose="02030602050306030303" pitchFamily="18" charset="0"/>
              </a:rPr>
              <a:t>in high </a:t>
            </a:r>
            <a:r>
              <a:rPr lang="en-US" dirty="0" smtClean="0">
                <a:latin typeface="Constantia" panose="02030602050306030303" pitchFamily="18" charset="0"/>
              </a:rPr>
              <a:t>school</a:t>
            </a:r>
          </a:p>
          <a:p>
            <a:pPr marL="234950" indent="0">
              <a:buNone/>
            </a:pPr>
            <a:endParaRPr lang="en-US" sz="600" dirty="0">
              <a:latin typeface="Constantia" panose="02030602050306030303" pitchFamily="18" charset="0"/>
            </a:endParaRPr>
          </a:p>
          <a:p>
            <a:pPr marL="630238" indent="-395288">
              <a:buFont typeface="Arial" panose="020B0604020202020204" pitchFamily="34" charset="0"/>
              <a:buChar char="•"/>
            </a:pPr>
            <a:r>
              <a:rPr lang="en-US" dirty="0">
                <a:latin typeface="Constantia" panose="02030602050306030303" pitchFamily="18" charset="0"/>
              </a:rPr>
              <a:t>Lower likelihood of </a:t>
            </a:r>
            <a:r>
              <a:rPr lang="en-US" dirty="0" smtClean="0">
                <a:latin typeface="Constantia" panose="02030602050306030303" pitchFamily="18" charset="0"/>
              </a:rPr>
              <a:t>                  graduating</a:t>
            </a:r>
            <a:endParaRPr lang="en-US" dirty="0">
              <a:latin typeface="Constantia" panose="02030602050306030303" pitchFamily="18" charset="0"/>
            </a:endParaRPr>
          </a:p>
          <a:p>
            <a:pPr marL="0" indent="0">
              <a:buNone/>
            </a:pPr>
            <a:endParaRPr lang="en-US" dirty="0" smtClean="0">
              <a:latin typeface="Constantia" panose="02030602050306030303" pitchFamily="18" charset="0"/>
            </a:endParaRPr>
          </a:p>
        </p:txBody>
      </p:sp>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sp>
        <p:nvSpPr>
          <p:cNvPr id="4172" name="Rectangle 76"/>
          <p:cNvSpPr>
            <a:spLocks noChangeArrowheads="1"/>
          </p:cNvSpPr>
          <p:nvPr/>
        </p:nvSpPr>
        <p:spPr bwMode="auto">
          <a:xfrm>
            <a:off x="5243513" y="3819525"/>
            <a:ext cx="581025" cy="327025"/>
          </a:xfrm>
          <a:prstGeom prst="rect">
            <a:avLst/>
          </a:prstGeom>
          <a:noFill/>
          <a:ln w="9525">
            <a:noFill/>
            <a:miter lim="800000"/>
            <a:headEnd/>
            <a:tailEnd/>
          </a:ln>
        </p:spPr>
        <p:txBody>
          <a:bodyPr/>
          <a:lstStyle/>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4538" y="2842215"/>
            <a:ext cx="2895946" cy="2888724"/>
          </a:xfrm>
          <a:prstGeom prst="rect">
            <a:avLst/>
          </a:prstGeom>
        </p:spPr>
      </p:pic>
    </p:spTree>
    <p:extLst>
      <p:ext uri="{BB962C8B-B14F-4D97-AF65-F5344CB8AC3E}">
        <p14:creationId xmlns:p14="http://schemas.microsoft.com/office/powerpoint/2010/main" val="1622725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79389"/>
            <a:ext cx="9144000" cy="1020762"/>
          </a:xfrm>
          <a:noFill/>
          <a:ln/>
        </p:spPr>
        <p:txBody>
          <a:bodyPr/>
          <a:lstStyle/>
          <a:p>
            <a:r>
              <a:rPr lang="en-US" b="1" u="sng" dirty="0" smtClean="0">
                <a:solidFill>
                  <a:schemeClr val="accent5">
                    <a:lumMod val="50000"/>
                  </a:schemeClr>
                </a:solidFill>
                <a:latin typeface="Constantia" panose="02030602050306030303" pitchFamily="18" charset="0"/>
              </a:rPr>
              <a:t>Key Definitions</a:t>
            </a:r>
            <a:endParaRPr lang="en-US" u="sng" dirty="0">
              <a:solidFill>
                <a:schemeClr val="accent5">
                  <a:lumMod val="50000"/>
                </a:schemeClr>
              </a:solidFill>
              <a:latin typeface="Constantia" panose="02030602050306030303" pitchFamily="18" charset="0"/>
            </a:endParaRPr>
          </a:p>
        </p:txBody>
      </p:sp>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506412" y="1105246"/>
            <a:ext cx="8485188" cy="4822133"/>
          </a:xfrm>
          <a:prstGeom prst="rect">
            <a:avLst/>
          </a:prstGeom>
          <a:noFill/>
          <a:ln w="9525">
            <a:noFill/>
            <a:miter lim="800000"/>
            <a:headEnd/>
            <a:tailEnd/>
          </a:ln>
        </p:spPr>
        <p:txBody>
          <a:bodyPr/>
          <a:lstStyle/>
          <a:p>
            <a:r>
              <a:rPr lang="en-US" sz="3200" b="1" dirty="0" smtClean="0">
                <a:solidFill>
                  <a:schemeClr val="accent6">
                    <a:lumMod val="75000"/>
                  </a:schemeClr>
                </a:solidFill>
                <a:latin typeface="Constantia" panose="02030602050306030303" pitchFamily="18" charset="0"/>
              </a:rPr>
              <a:t>Average </a:t>
            </a:r>
            <a:r>
              <a:rPr lang="en-US" sz="3200" b="1" dirty="0">
                <a:solidFill>
                  <a:schemeClr val="accent6">
                    <a:lumMod val="75000"/>
                  </a:schemeClr>
                </a:solidFill>
                <a:latin typeface="Constantia" panose="02030602050306030303" pitchFamily="18" charset="0"/>
              </a:rPr>
              <a:t>Daily Attendance:</a:t>
            </a:r>
            <a:r>
              <a:rPr lang="en-US" sz="3200" b="1" dirty="0">
                <a:latin typeface="Constantia" panose="02030602050306030303" pitchFamily="18" charset="0"/>
              </a:rPr>
              <a:t> </a:t>
            </a:r>
            <a:r>
              <a:rPr lang="en-US" sz="3200" dirty="0">
                <a:latin typeface="Constantia" panose="02030602050306030303" pitchFamily="18" charset="0"/>
              </a:rPr>
              <a:t>The percentage of a school’s student body that attends on a typical day. </a:t>
            </a:r>
            <a:endParaRPr lang="en-US" sz="3200" dirty="0" smtClean="0">
              <a:latin typeface="Constantia" panose="02030602050306030303" pitchFamily="18" charset="0"/>
            </a:endParaRPr>
          </a:p>
          <a:p>
            <a:r>
              <a:rPr lang="en-US" dirty="0">
                <a:latin typeface="Constantia" panose="02030602050306030303" pitchFamily="18" charset="0"/>
              </a:rPr>
              <a:t> </a:t>
            </a:r>
          </a:p>
          <a:p>
            <a:r>
              <a:rPr lang="en-US" sz="3200" b="1" dirty="0">
                <a:solidFill>
                  <a:schemeClr val="accent5"/>
                </a:solidFill>
                <a:latin typeface="Constantia" panose="02030602050306030303" pitchFamily="18" charset="0"/>
              </a:rPr>
              <a:t>Truancy:</a:t>
            </a:r>
            <a:r>
              <a:rPr lang="en-US" sz="3200" b="1" dirty="0">
                <a:latin typeface="Constantia" panose="02030602050306030303" pitchFamily="18" charset="0"/>
              </a:rPr>
              <a:t> </a:t>
            </a:r>
            <a:r>
              <a:rPr lang="en-US" sz="3200" dirty="0">
                <a:latin typeface="Constantia" panose="02030602050306030303" pitchFamily="18" charset="0"/>
              </a:rPr>
              <a:t>A measure of how many students miss school without an excuse. </a:t>
            </a:r>
            <a:endParaRPr lang="en-US" sz="3200" dirty="0" smtClean="0">
              <a:latin typeface="Constantia" panose="02030602050306030303" pitchFamily="18" charset="0"/>
            </a:endParaRPr>
          </a:p>
          <a:p>
            <a:endParaRPr lang="en-US" dirty="0" smtClean="0">
              <a:latin typeface="Constantia" panose="02030602050306030303" pitchFamily="18" charset="0"/>
            </a:endParaRPr>
          </a:p>
          <a:p>
            <a:r>
              <a:rPr lang="en-US" sz="3200" b="1" dirty="0">
                <a:solidFill>
                  <a:schemeClr val="accent4">
                    <a:lumMod val="75000"/>
                  </a:schemeClr>
                </a:solidFill>
                <a:latin typeface="Constantia" panose="02030602050306030303" pitchFamily="18" charset="0"/>
              </a:rPr>
              <a:t>Chronic </a:t>
            </a:r>
            <a:r>
              <a:rPr lang="en-US" sz="3200" b="1" dirty="0" smtClean="0">
                <a:solidFill>
                  <a:schemeClr val="accent4">
                    <a:lumMod val="75000"/>
                  </a:schemeClr>
                </a:solidFill>
                <a:latin typeface="Constantia" panose="02030602050306030303" pitchFamily="18" charset="0"/>
              </a:rPr>
              <a:t>Absenteeism: </a:t>
            </a:r>
            <a:r>
              <a:rPr lang="en-US" sz="3200" dirty="0">
                <a:latin typeface="Constantia" panose="02030602050306030303" pitchFamily="18" charset="0"/>
              </a:rPr>
              <a:t>A measure of how many students miss </a:t>
            </a:r>
            <a:r>
              <a:rPr lang="en-US" sz="3200" dirty="0" smtClean="0">
                <a:latin typeface="Constantia" panose="02030602050306030303" pitchFamily="18" charset="0"/>
              </a:rPr>
              <a:t>10% or more of days enrolled, regardless of reason for the absence. </a:t>
            </a:r>
            <a:r>
              <a:rPr lang="en-US" sz="3200" dirty="0">
                <a:latin typeface="Constantia" panose="02030602050306030303" pitchFamily="18" charset="0"/>
              </a:rPr>
              <a:t> </a:t>
            </a:r>
          </a:p>
          <a:p>
            <a:endParaRPr lang="en-US" sz="3200" dirty="0" smtClean="0">
              <a:latin typeface="Constantia" panose="02030602050306030303" pitchFamily="18" charset="0"/>
            </a:endParaRPr>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sp>
        <p:nvSpPr>
          <p:cNvPr id="4172" name="Rectangle 76"/>
          <p:cNvSpPr>
            <a:spLocks noChangeArrowheads="1"/>
          </p:cNvSpPr>
          <p:nvPr/>
        </p:nvSpPr>
        <p:spPr bwMode="auto">
          <a:xfrm>
            <a:off x="5243513" y="3819525"/>
            <a:ext cx="581025" cy="327025"/>
          </a:xfrm>
          <a:prstGeom prst="rect">
            <a:avLst/>
          </a:prstGeom>
          <a:noFill/>
          <a:ln w="9525">
            <a:noFill/>
            <a:miter lim="800000"/>
            <a:headEnd/>
            <a:tailEnd/>
          </a:ln>
        </p:spPr>
        <p:txBody>
          <a:bodyPr/>
          <a:lstStyle/>
          <a:p>
            <a:endParaRPr lang="en-US" dirty="0"/>
          </a:p>
        </p:txBody>
      </p:sp>
      <p:sp>
        <p:nvSpPr>
          <p:cNvPr id="15" name="Content Placeholder 2"/>
          <p:cNvSpPr txBox="1">
            <a:spLocks/>
          </p:cNvSpPr>
          <p:nvPr/>
        </p:nvSpPr>
        <p:spPr>
          <a:xfrm>
            <a:off x="342900" y="954388"/>
            <a:ext cx="8458200" cy="49130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altLang="en-US" sz="100" dirty="0" smtClean="0">
              <a:solidFill>
                <a:schemeClr val="accent5">
                  <a:lumMod val="50000"/>
                </a:schemeClr>
              </a:solidFill>
              <a:latin typeface="Constantia" panose="02030602050306030303" pitchFamily="18" charset="0"/>
              <a:ea typeface="ＭＳ Ｐゴシック" panose="020B0600070205080204" pitchFamily="34" charset="-128"/>
            </a:endParaRPr>
          </a:p>
        </p:txBody>
      </p:sp>
    </p:spTree>
    <p:extLst>
      <p:ext uri="{BB962C8B-B14F-4D97-AF65-F5344CB8AC3E}">
        <p14:creationId xmlns:p14="http://schemas.microsoft.com/office/powerpoint/2010/main" val="830252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364092" y="227806"/>
            <a:ext cx="8698946" cy="5639594"/>
          </a:xfrm>
          <a:prstGeom prst="rect">
            <a:avLst/>
          </a:prstGeom>
          <a:noFill/>
          <a:ln w="9525">
            <a:noFill/>
            <a:miter lim="800000"/>
            <a:headEnd/>
            <a:tailEnd/>
          </a:ln>
        </p:spPr>
        <p:txBody>
          <a:bodyPr/>
          <a:lstStyle/>
          <a:p>
            <a:pPr algn="ctr"/>
            <a:r>
              <a:rPr lang="en-US" sz="4400" b="1" i="1" dirty="0" smtClean="0">
                <a:solidFill>
                  <a:schemeClr val="accent5">
                    <a:lumMod val="50000"/>
                  </a:schemeClr>
                </a:solidFill>
                <a:latin typeface="Constantia" panose="02030602050306030303" pitchFamily="18" charset="0"/>
              </a:rPr>
              <a:t>Chronic absenteeism </a:t>
            </a:r>
            <a:r>
              <a:rPr lang="en-US" sz="4400" dirty="0" smtClean="0">
                <a:solidFill>
                  <a:schemeClr val="accent5">
                    <a:lumMod val="50000"/>
                  </a:schemeClr>
                </a:solidFill>
                <a:latin typeface="Constantia" panose="02030602050306030303" pitchFamily="18" charset="0"/>
              </a:rPr>
              <a:t>= missing 10% </a:t>
            </a:r>
            <a:r>
              <a:rPr lang="en-US" sz="4400" dirty="0">
                <a:solidFill>
                  <a:schemeClr val="accent5">
                    <a:lumMod val="50000"/>
                  </a:schemeClr>
                </a:solidFill>
                <a:latin typeface="Constantia" panose="02030602050306030303" pitchFamily="18" charset="0"/>
              </a:rPr>
              <a:t>or more of </a:t>
            </a:r>
            <a:r>
              <a:rPr lang="en-US" sz="4400" dirty="0" smtClean="0">
                <a:solidFill>
                  <a:schemeClr val="accent5">
                    <a:lumMod val="50000"/>
                  </a:schemeClr>
                </a:solidFill>
                <a:latin typeface="Constantia" panose="02030602050306030303" pitchFamily="18" charset="0"/>
              </a:rPr>
              <a:t>days enrolled.</a:t>
            </a:r>
          </a:p>
          <a:p>
            <a:endParaRPr lang="en-US" sz="1200" dirty="0">
              <a:latin typeface="Constantia" panose="02030602050306030303" pitchFamily="18" charset="0"/>
            </a:endParaRPr>
          </a:p>
          <a:p>
            <a:r>
              <a:rPr lang="en-US" sz="3600" dirty="0" smtClean="0">
                <a:latin typeface="Constantia" panose="02030602050306030303" pitchFamily="18" charset="0"/>
              </a:rPr>
              <a:t>Includes:</a:t>
            </a:r>
            <a:r>
              <a:rPr lang="en-US" sz="3600" dirty="0">
                <a:latin typeface="Constantia" panose="02030602050306030303" pitchFamily="18" charset="0"/>
              </a:rPr>
              <a:t>  </a:t>
            </a:r>
            <a:endParaRPr lang="en-US" sz="600" dirty="0" smtClean="0">
              <a:latin typeface="Constantia" panose="02030602050306030303" pitchFamily="18" charset="0"/>
            </a:endParaRPr>
          </a:p>
          <a:p>
            <a:pPr marL="736600" indent="-449263">
              <a:buFont typeface="Arial" panose="020B0604020202020204" pitchFamily="34" charset="0"/>
              <a:buChar char="•"/>
            </a:pPr>
            <a:r>
              <a:rPr lang="en-US" sz="3200" dirty="0">
                <a:latin typeface="Constantia" panose="02030602050306030303" pitchFamily="18" charset="0"/>
              </a:rPr>
              <a:t>E</a:t>
            </a:r>
            <a:r>
              <a:rPr lang="en-US" sz="3200" dirty="0" smtClean="0">
                <a:latin typeface="Constantia" panose="02030602050306030303" pitchFamily="18" charset="0"/>
              </a:rPr>
              <a:t>xcused &amp; unexcused </a:t>
            </a:r>
          </a:p>
          <a:p>
            <a:pPr marL="287337"/>
            <a:r>
              <a:rPr lang="en-US" sz="3200" dirty="0" smtClean="0">
                <a:latin typeface="Constantia" panose="02030602050306030303" pitchFamily="18" charset="0"/>
              </a:rPr>
              <a:t>     absences</a:t>
            </a:r>
          </a:p>
          <a:p>
            <a:pPr marL="736600" indent="-449263"/>
            <a:endParaRPr lang="en-US" sz="600" dirty="0" smtClean="0">
              <a:latin typeface="Constantia" panose="02030602050306030303" pitchFamily="18" charset="0"/>
            </a:endParaRPr>
          </a:p>
          <a:p>
            <a:pPr marL="736600" indent="-449263">
              <a:buFont typeface="Arial" panose="020B0604020202020204" pitchFamily="34" charset="0"/>
              <a:buChar char="•"/>
            </a:pPr>
            <a:r>
              <a:rPr lang="en-US" sz="3200" dirty="0" smtClean="0">
                <a:latin typeface="Constantia" panose="02030602050306030303" pitchFamily="18" charset="0"/>
              </a:rPr>
              <a:t>Partial days (i.e. half days)</a:t>
            </a:r>
          </a:p>
          <a:p>
            <a:endParaRPr lang="en-US" sz="1200" dirty="0" smtClean="0">
              <a:latin typeface="Constantia" panose="02030602050306030303" pitchFamily="18" charset="0"/>
            </a:endParaRPr>
          </a:p>
          <a:p>
            <a:r>
              <a:rPr lang="en-US" sz="3600" dirty="0" smtClean="0">
                <a:latin typeface="Constantia" panose="02030602050306030303" pitchFamily="18" charset="0"/>
              </a:rPr>
              <a:t>Excludes:</a:t>
            </a:r>
          </a:p>
          <a:p>
            <a:pPr marL="736600" indent="-449263">
              <a:buFont typeface="Arial" panose="020B0604020202020204" pitchFamily="34" charset="0"/>
              <a:buChar char="•"/>
            </a:pPr>
            <a:r>
              <a:rPr lang="en-US" sz="3200" dirty="0" smtClean="0">
                <a:latin typeface="Constantia" panose="02030602050306030303" pitchFamily="18" charset="0"/>
              </a:rPr>
              <a:t>School business </a:t>
            </a:r>
            <a:r>
              <a:rPr lang="en-US" sz="3200" dirty="0">
                <a:latin typeface="Constantia" panose="02030602050306030303" pitchFamily="18" charset="0"/>
              </a:rPr>
              <a:t>&amp;</a:t>
            </a:r>
            <a:r>
              <a:rPr lang="en-US" sz="3200" dirty="0" smtClean="0">
                <a:latin typeface="Constantia" panose="02030602050306030303" pitchFamily="18" charset="0"/>
              </a:rPr>
              <a:t> other                   exempted absences</a:t>
            </a:r>
          </a:p>
          <a:p>
            <a:pPr marL="457200"/>
            <a:endParaRPr lang="en-US" sz="600" dirty="0" smtClean="0">
              <a:latin typeface="Constantia" panose="02030602050306030303" pitchFamily="18" charset="0"/>
            </a:endParaRPr>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sp>
        <p:nvSpPr>
          <p:cNvPr id="4172" name="Rectangle 76"/>
          <p:cNvSpPr>
            <a:spLocks noChangeArrowheads="1"/>
          </p:cNvSpPr>
          <p:nvPr/>
        </p:nvSpPr>
        <p:spPr bwMode="auto">
          <a:xfrm>
            <a:off x="5243513" y="3819525"/>
            <a:ext cx="581025" cy="327025"/>
          </a:xfrm>
          <a:prstGeom prst="rect">
            <a:avLst/>
          </a:prstGeom>
          <a:noFill/>
          <a:ln w="9525">
            <a:noFill/>
            <a:miter lim="800000"/>
            <a:headEnd/>
            <a:tailEnd/>
          </a:ln>
        </p:spPr>
        <p:txBody>
          <a:bodyPr/>
          <a:lstStyle/>
          <a:p>
            <a:endParaRPr lang="en-US" dirty="0"/>
          </a:p>
        </p:txBody>
      </p:sp>
      <p:sp>
        <p:nvSpPr>
          <p:cNvPr id="15" name="Content Placeholder 2"/>
          <p:cNvSpPr txBox="1">
            <a:spLocks/>
          </p:cNvSpPr>
          <p:nvPr/>
        </p:nvSpPr>
        <p:spPr>
          <a:xfrm>
            <a:off x="342900" y="954388"/>
            <a:ext cx="8458200" cy="49130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altLang="en-US" sz="100" dirty="0" smtClean="0">
              <a:solidFill>
                <a:schemeClr val="accent5">
                  <a:lumMod val="50000"/>
                </a:schemeClr>
              </a:solidFill>
              <a:latin typeface="Constantia" panose="02030602050306030303" pitchFamily="18" charset="0"/>
              <a:ea typeface="ＭＳ Ｐゴシック" panose="020B0600070205080204" pitchFamily="34" charset="-128"/>
            </a:endParaRPr>
          </a:p>
        </p:txBody>
      </p:sp>
      <p:sp>
        <p:nvSpPr>
          <p:cNvPr id="2" name="TextBox 1"/>
          <p:cNvSpPr txBox="1"/>
          <p:nvPr/>
        </p:nvSpPr>
        <p:spPr>
          <a:xfrm>
            <a:off x="6019800" y="1828800"/>
            <a:ext cx="2600370" cy="3862596"/>
          </a:xfrm>
          <a:prstGeom prst="rect">
            <a:avLst/>
          </a:prstGeom>
          <a:solidFill>
            <a:schemeClr val="bg2"/>
          </a:solidFill>
        </p:spPr>
        <p:txBody>
          <a:bodyPr wrap="square" rtlCol="0">
            <a:spAutoFit/>
          </a:bodyPr>
          <a:lstStyle/>
          <a:p>
            <a:pPr algn="ctr"/>
            <a:r>
              <a:rPr lang="en-US" sz="3500" i="1" dirty="0" smtClean="0">
                <a:solidFill>
                  <a:srgbClr val="C00000"/>
                </a:solidFill>
                <a:latin typeface="Constantia" panose="02030602050306030303" pitchFamily="18" charset="0"/>
              </a:rPr>
              <a:t>Equates to missing 2 days every month or 18 days over 180 day school year.</a:t>
            </a:r>
            <a:endParaRPr lang="en-US" sz="3500" i="1" dirty="0">
              <a:solidFill>
                <a:srgbClr val="C00000"/>
              </a:solidFill>
              <a:latin typeface="Constantia" panose="02030602050306030303" pitchFamily="18" charset="0"/>
            </a:endParaRPr>
          </a:p>
        </p:txBody>
      </p:sp>
    </p:spTree>
    <p:extLst>
      <p:ext uri="{BB962C8B-B14F-4D97-AF65-F5344CB8AC3E}">
        <p14:creationId xmlns:p14="http://schemas.microsoft.com/office/powerpoint/2010/main" val="2737351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sp>
        <p:nvSpPr>
          <p:cNvPr id="4172" name="Rectangle 76"/>
          <p:cNvSpPr>
            <a:spLocks noChangeArrowheads="1"/>
          </p:cNvSpPr>
          <p:nvPr/>
        </p:nvSpPr>
        <p:spPr bwMode="auto">
          <a:xfrm>
            <a:off x="5243513" y="3819525"/>
            <a:ext cx="581025" cy="327025"/>
          </a:xfrm>
          <a:prstGeom prst="rect">
            <a:avLst/>
          </a:prstGeom>
          <a:noFill/>
          <a:ln w="9525">
            <a:noFill/>
            <a:miter lim="800000"/>
            <a:headEnd/>
            <a:tailEnd/>
          </a:ln>
        </p:spPr>
        <p:txBody>
          <a:bodyPr/>
          <a:lstStyle/>
          <a:p>
            <a:endParaRPr lang="en-US" dirty="0"/>
          </a:p>
        </p:txBody>
      </p:sp>
      <p:sp>
        <p:nvSpPr>
          <p:cNvPr id="8" name="TextBox 1"/>
          <p:cNvSpPr txBox="1"/>
          <p:nvPr/>
        </p:nvSpPr>
        <p:spPr>
          <a:xfrm>
            <a:off x="686054" y="2963048"/>
            <a:ext cx="3081083" cy="1724045"/>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smtClean="0">
                <a:solidFill>
                  <a:srgbClr val="C00000"/>
                </a:solidFill>
                <a:latin typeface="Constantia" panose="02030602050306030303" pitchFamily="18" charset="0"/>
              </a:rPr>
              <a:t>       </a:t>
            </a:r>
            <a:r>
              <a:rPr lang="en-US" sz="2800" b="1" dirty="0" smtClean="0">
                <a:solidFill>
                  <a:schemeClr val="accent6">
                    <a:lumMod val="75000"/>
                  </a:schemeClr>
                </a:solidFill>
                <a:latin typeface="Constantia" panose="02030602050306030303" pitchFamily="18" charset="0"/>
              </a:rPr>
              <a:t>15</a:t>
            </a:r>
            <a:r>
              <a:rPr lang="en-US" sz="2800" dirty="0" smtClean="0">
                <a:solidFill>
                  <a:schemeClr val="accent6">
                    <a:lumMod val="75000"/>
                  </a:schemeClr>
                </a:solidFill>
                <a:latin typeface="Constantia" panose="02030602050306030303" pitchFamily="18" charset="0"/>
              </a:rPr>
              <a:t> percent of students were chronically absent in 2016-17. </a:t>
            </a:r>
            <a:endParaRPr lang="en-US" sz="2800" dirty="0">
              <a:solidFill>
                <a:schemeClr val="accent6">
                  <a:lumMod val="75000"/>
                </a:schemeClr>
              </a:solidFill>
              <a:latin typeface="Constantia" panose="02030602050306030303" pitchFamily="18" charset="0"/>
            </a:endParaRPr>
          </a:p>
        </p:txBody>
      </p:sp>
      <p:graphicFrame>
        <p:nvGraphicFramePr>
          <p:cNvPr id="10" name="Chart 9"/>
          <p:cNvGraphicFramePr>
            <a:graphicFrameLocks/>
          </p:cNvGraphicFramePr>
          <p:nvPr>
            <p:extLst>
              <p:ext uri="{D42A27DB-BD31-4B8C-83A1-F6EECF244321}">
                <p14:modId xmlns:p14="http://schemas.microsoft.com/office/powerpoint/2010/main" val="3042748309"/>
              </p:ext>
            </p:extLst>
          </p:nvPr>
        </p:nvGraphicFramePr>
        <p:xfrm>
          <a:off x="2128838" y="247619"/>
          <a:ext cx="7391400" cy="556259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77906" y="1160186"/>
            <a:ext cx="3189232" cy="1631216"/>
          </a:xfrm>
          <a:prstGeom prst="rect">
            <a:avLst/>
          </a:prstGeom>
          <a:noFill/>
        </p:spPr>
        <p:txBody>
          <a:bodyPr wrap="square" rtlCol="0">
            <a:spAutoFit/>
          </a:bodyPr>
          <a:lstStyle/>
          <a:p>
            <a:pPr algn="ctr"/>
            <a:r>
              <a:rPr lang="en-US" sz="2400" dirty="0" smtClean="0">
                <a:solidFill>
                  <a:schemeClr val="accent5">
                    <a:lumMod val="50000"/>
                  </a:schemeClr>
                </a:solidFill>
                <a:latin typeface="Constantia" panose="02030602050306030303" pitchFamily="18" charset="0"/>
              </a:rPr>
              <a:t>      </a:t>
            </a:r>
            <a:r>
              <a:rPr lang="en-US" sz="2800" dirty="0" smtClean="0">
                <a:solidFill>
                  <a:schemeClr val="accent5">
                    <a:lumMod val="50000"/>
                  </a:schemeClr>
                </a:solidFill>
                <a:latin typeface="Constantia" panose="02030602050306030303" pitchFamily="18" charset="0"/>
              </a:rPr>
              <a:t>Most students attended regularly;</a:t>
            </a:r>
          </a:p>
          <a:p>
            <a:pPr algn="ctr"/>
            <a:endParaRPr lang="en-US" sz="2000" dirty="0">
              <a:solidFill>
                <a:schemeClr val="accent5">
                  <a:lumMod val="50000"/>
                </a:schemeClr>
              </a:solidFill>
              <a:latin typeface="Constantia" panose="02030602050306030303" pitchFamily="18" charset="0"/>
            </a:endParaRPr>
          </a:p>
          <a:p>
            <a:pPr algn="ctr"/>
            <a:r>
              <a:rPr lang="en-US" sz="2400" dirty="0" smtClean="0">
                <a:solidFill>
                  <a:schemeClr val="accent5">
                    <a:lumMod val="50000"/>
                  </a:schemeClr>
                </a:solidFill>
                <a:latin typeface="Constantia" panose="02030602050306030303" pitchFamily="18" charset="0"/>
              </a:rPr>
              <a:t> </a:t>
            </a:r>
            <a:r>
              <a:rPr lang="en-US" sz="2400" i="1" dirty="0" smtClean="0">
                <a:solidFill>
                  <a:schemeClr val="accent5">
                    <a:lumMod val="50000"/>
                  </a:schemeClr>
                </a:solidFill>
                <a:latin typeface="Constantia" panose="02030602050306030303" pitchFamily="18" charset="0"/>
              </a:rPr>
              <a:t>however...</a:t>
            </a:r>
            <a:endParaRPr lang="en-US" sz="2400" i="1" dirty="0">
              <a:solidFill>
                <a:schemeClr val="accent5">
                  <a:lumMod val="50000"/>
                </a:schemeClr>
              </a:solidFill>
              <a:latin typeface="Constantia" panose="02030602050306030303"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474" y="760713"/>
            <a:ext cx="952500" cy="952500"/>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76981" t="40880" r="-1371" b="39072"/>
          <a:stretch/>
        </p:blipFill>
        <p:spPr>
          <a:xfrm>
            <a:off x="254474" y="2791402"/>
            <a:ext cx="962499" cy="705243"/>
          </a:xfrm>
          <a:prstGeom prst="rect">
            <a:avLst/>
          </a:prstGeom>
        </p:spPr>
      </p:pic>
    </p:spTree>
    <p:extLst>
      <p:ext uri="{BB962C8B-B14F-4D97-AF65-F5344CB8AC3E}">
        <p14:creationId xmlns:p14="http://schemas.microsoft.com/office/powerpoint/2010/main" val="2735435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2449" y="3200400"/>
            <a:ext cx="8915399" cy="2646878"/>
          </a:xfrm>
          <a:prstGeom prst="rect">
            <a:avLst/>
          </a:prstGeom>
          <a:noFill/>
        </p:spPr>
        <p:txBody>
          <a:bodyPr wrap="square" rtlCol="0">
            <a:spAutoFit/>
          </a:bodyPr>
          <a:lstStyle/>
          <a:p>
            <a:pPr marL="457200" indent="-290513">
              <a:buFont typeface="Arial" panose="020B0604020202020204" pitchFamily="34" charset="0"/>
              <a:buChar char="•"/>
            </a:pPr>
            <a:r>
              <a:rPr lang="en-US" sz="2800" dirty="0">
                <a:latin typeface="Constantia" panose="02030602050306030303" pitchFamily="18" charset="0"/>
              </a:rPr>
              <a:t>Over half of </a:t>
            </a:r>
            <a:r>
              <a:rPr lang="en-US" sz="2800" dirty="0" smtClean="0">
                <a:latin typeface="Constantia" panose="02030602050306030303" pitchFamily="18" charset="0"/>
              </a:rPr>
              <a:t>WCSD schools have </a:t>
            </a:r>
            <a:r>
              <a:rPr lang="en-US" sz="2800" dirty="0">
                <a:latin typeface="Constantia" panose="02030602050306030303" pitchFamily="18" charset="0"/>
              </a:rPr>
              <a:t>a significant chronic absenteeism problem, whereby 10-19% of students are chronically absent.</a:t>
            </a:r>
          </a:p>
          <a:p>
            <a:pPr marL="457200" indent="-290513"/>
            <a:endParaRPr lang="en-US" sz="1000" dirty="0" smtClean="0">
              <a:latin typeface="Constantia" panose="02030602050306030303" pitchFamily="18" charset="0"/>
            </a:endParaRPr>
          </a:p>
          <a:p>
            <a:pPr marL="457200" indent="-290513">
              <a:buFont typeface="Arial" panose="020B0604020202020204" pitchFamily="34" charset="0"/>
              <a:buChar char="•"/>
            </a:pPr>
            <a:r>
              <a:rPr lang="en-US" sz="2800" dirty="0" smtClean="0">
                <a:latin typeface="Constantia" panose="02030602050306030303" pitchFamily="18" charset="0"/>
              </a:rPr>
              <a:t>13% </a:t>
            </a:r>
            <a:r>
              <a:rPr lang="en-US" sz="2800" dirty="0" smtClean="0">
                <a:latin typeface="Constantia" panose="02030602050306030303" pitchFamily="18" charset="0"/>
              </a:rPr>
              <a:t>of WCSD schools have high or extreme chronic absenteeism compared to 22% of schools nationally.</a:t>
            </a:r>
          </a:p>
          <a:p>
            <a:pPr marL="166687"/>
            <a:endParaRPr lang="en-US" sz="1400" dirty="0" smtClean="0">
              <a:latin typeface="Constantia" panose="02030602050306030303" pitchFamily="18" charset="0"/>
            </a:endParaRPr>
          </a:p>
        </p:txBody>
      </p:sp>
      <p:pic>
        <p:nvPicPr>
          <p:cNvPr id="3" name="Picture 2"/>
          <p:cNvPicPr>
            <a:picLocks noChangeAspect="1"/>
          </p:cNvPicPr>
          <p:nvPr/>
        </p:nvPicPr>
        <p:blipFill>
          <a:blip r:embed="rId3"/>
          <a:stretch>
            <a:fillRect/>
          </a:stretch>
        </p:blipFill>
        <p:spPr>
          <a:xfrm>
            <a:off x="228550" y="304800"/>
            <a:ext cx="8721485" cy="2743200"/>
          </a:xfrm>
          <a:prstGeom prst="rect">
            <a:avLst/>
          </a:prstGeom>
        </p:spPr>
      </p:pic>
    </p:spTree>
    <p:extLst>
      <p:ext uri="{BB962C8B-B14F-4D97-AF65-F5344CB8AC3E}">
        <p14:creationId xmlns:p14="http://schemas.microsoft.com/office/powerpoint/2010/main" val="3183984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61636192"/>
              </p:ext>
            </p:extLst>
          </p:nvPr>
        </p:nvGraphicFramePr>
        <p:xfrm>
          <a:off x="228600" y="228600"/>
          <a:ext cx="86868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152400" y="1066800"/>
            <a:ext cx="3034287" cy="1428255"/>
          </a:xfrm>
          <a:prstGeom prst="ellipse">
            <a:avLst/>
          </a:prstGeom>
          <a:noFill/>
          <a:ln>
            <a:solidFill>
              <a:srgbClr val="FE5500"/>
            </a:solidFill>
          </a:ln>
        </p:spPr>
        <p:style>
          <a:lnRef idx="1">
            <a:schemeClr val="accent1"/>
          </a:lnRef>
          <a:fillRef idx="3">
            <a:schemeClr val="accent1"/>
          </a:fillRef>
          <a:effectRef idx="2">
            <a:schemeClr val="accent1"/>
          </a:effectRef>
          <a:fontRef idx="minor">
            <a:schemeClr val="lt1"/>
          </a:fontRef>
        </p:style>
        <p:txBody>
          <a:bodyPr lIns="0" tIns="0" rIns="0" bIns="82296" rtlCol="0" anchor="ctr"/>
          <a:lstStyle/>
          <a:p>
            <a:pPr algn="ctr"/>
            <a:r>
              <a:rPr lang="en-US" sz="2000" dirty="0" smtClean="0">
                <a:solidFill>
                  <a:srgbClr val="C00000"/>
                </a:solidFill>
                <a:latin typeface="Constantia" panose="02030602050306030303" pitchFamily="18" charset="0"/>
              </a:rPr>
              <a:t>Chronic absenteeism in the WCSD is steadily increasing</a:t>
            </a:r>
            <a:endParaRPr lang="en-US" sz="2000" dirty="0">
              <a:solidFill>
                <a:srgbClr val="C00000"/>
              </a:solidFill>
              <a:latin typeface="Constantia" panose="02030602050306030303" pitchFamily="18" charset="0"/>
            </a:endParaRPr>
          </a:p>
        </p:txBody>
      </p:sp>
    </p:spTree>
    <p:extLst>
      <p:ext uri="{BB962C8B-B14F-4D97-AF65-F5344CB8AC3E}">
        <p14:creationId xmlns:p14="http://schemas.microsoft.com/office/powerpoint/2010/main" val="2293930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82146" y="152400"/>
            <a:ext cx="8826847" cy="609600"/>
          </a:xfrm>
          <a:prstGeom prst="rect">
            <a:avLst/>
          </a:prstGeom>
          <a:noFill/>
          <a:ln/>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i="1" dirty="0" smtClean="0">
                <a:solidFill>
                  <a:schemeClr val="accent5">
                    <a:lumMod val="50000"/>
                  </a:schemeClr>
                </a:solidFill>
                <a:latin typeface="Constantia" panose="02030602050306030303" pitchFamily="18" charset="0"/>
              </a:rPr>
              <a:t>Why do students miss school?</a:t>
            </a:r>
            <a:endParaRPr lang="en-US" i="1" dirty="0">
              <a:solidFill>
                <a:schemeClr val="accent5">
                  <a:lumMod val="50000"/>
                </a:schemeClr>
              </a:solidFill>
              <a:latin typeface="Constantia" panose="02030602050306030303" pitchFamily="18" charset="0"/>
            </a:endParaRPr>
          </a:p>
        </p:txBody>
      </p:sp>
      <p:graphicFrame>
        <p:nvGraphicFramePr>
          <p:cNvPr id="3" name="Chart 2"/>
          <p:cNvGraphicFramePr>
            <a:graphicFrameLocks/>
          </p:cNvGraphicFramePr>
          <p:nvPr>
            <p:extLst>
              <p:ext uri="{D42A27DB-BD31-4B8C-83A1-F6EECF244321}">
                <p14:modId xmlns:p14="http://schemas.microsoft.com/office/powerpoint/2010/main" val="1759579106"/>
              </p:ext>
            </p:extLst>
          </p:nvPr>
        </p:nvGraphicFramePr>
        <p:xfrm>
          <a:off x="304800" y="9144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524000" y="5698123"/>
            <a:ext cx="7391400" cy="338554"/>
          </a:xfrm>
          <a:prstGeom prst="rect">
            <a:avLst/>
          </a:prstGeom>
          <a:noFill/>
        </p:spPr>
        <p:txBody>
          <a:bodyPr wrap="square" rtlCol="0">
            <a:spAutoFit/>
          </a:bodyPr>
          <a:lstStyle/>
          <a:p>
            <a:r>
              <a:rPr lang="en-US" sz="1600" dirty="0" smtClean="0">
                <a:solidFill>
                  <a:schemeClr val="tx1">
                    <a:lumMod val="75000"/>
                    <a:lumOff val="25000"/>
                  </a:schemeClr>
                </a:solidFill>
              </a:rPr>
              <a:t>*Not included in the 2016-17 NSPF chronic absenteeism measure.</a:t>
            </a:r>
            <a:endParaRPr lang="en-US" sz="1600" dirty="0">
              <a:solidFill>
                <a:schemeClr val="tx1">
                  <a:lumMod val="75000"/>
                  <a:lumOff val="25000"/>
                </a:schemeClr>
              </a:solidFill>
            </a:endParaRPr>
          </a:p>
        </p:txBody>
      </p:sp>
    </p:spTree>
    <p:extLst>
      <p:ext uri="{BB962C8B-B14F-4D97-AF65-F5344CB8AC3E}">
        <p14:creationId xmlns:p14="http://schemas.microsoft.com/office/powerpoint/2010/main" val="4280116445"/>
      </p:ext>
    </p:extLst>
  </p:cSld>
  <p:clrMapOvr>
    <a:masterClrMapping/>
  </p:clrMapOvr>
</p:sld>
</file>

<file path=ppt/theme/theme1.xml><?xml version="1.0" encoding="utf-8"?>
<a:theme xmlns:a="http://schemas.openxmlformats.org/drawingml/2006/main" name="State of Ed Revis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ED Deep Look Template" id="{4C3FCD74-B426-4825-81DD-082CEF9501D6}" vid="{F26740B7-7D21-45EB-81F0-4F1CF87BF0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SPED Deep Look Template</Template>
  <TotalTime>19014</TotalTime>
  <Words>2307</Words>
  <Application>Microsoft Office PowerPoint</Application>
  <PresentationFormat>On-screen Show (4:3)</PresentationFormat>
  <Paragraphs>204</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ＭＳ Ｐゴシック</vt:lpstr>
      <vt:lpstr>Arial</vt:lpstr>
      <vt:lpstr>Calibri</vt:lpstr>
      <vt:lpstr>Constantia</vt:lpstr>
      <vt:lpstr>Wingdings 2</vt:lpstr>
      <vt:lpstr>State of Ed Revised</vt:lpstr>
      <vt:lpstr>Description of Chronic Absenteeism in the WCSD</vt:lpstr>
      <vt:lpstr>Discussion Topics</vt:lpstr>
      <vt:lpstr>Does attendance matter?</vt:lpstr>
      <vt:lpstr>Key 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there a gender difference?</vt:lpstr>
      <vt:lpstr>PowerPoint Presentation</vt:lpstr>
      <vt:lpstr>PowerPoint Presentation</vt:lpstr>
      <vt:lpstr>PowerPoint Presentation</vt:lpstr>
      <vt:lpstr>PowerPoint Presentation</vt:lpstr>
      <vt:lpstr>PowerPoint Presentation</vt:lpstr>
      <vt:lpstr>PowerPoint Presentation</vt:lpstr>
    </vt:vector>
  </TitlesOfParts>
  <Company>WCSD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RTI2 Year Two Evaluation</dc:title>
  <dc:creator>Techsup</dc:creator>
  <cp:lastModifiedBy>Harris, Jennifer</cp:lastModifiedBy>
  <cp:revision>856</cp:revision>
  <cp:lastPrinted>2018-04-11T01:56:18Z</cp:lastPrinted>
  <dcterms:created xsi:type="dcterms:W3CDTF">2009-12-17T18:09:19Z</dcterms:created>
  <dcterms:modified xsi:type="dcterms:W3CDTF">2018-06-15T23:51:41Z</dcterms:modified>
</cp:coreProperties>
</file>